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handoutMasterIdLst>
    <p:handoutMasterId r:id="rId4"/>
  </p:handoutMasterIdLst>
  <p:sldIdLst>
    <p:sldId id="256" r:id="rId2"/>
    <p:sldId id="25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349"/>
    <a:srgbClr val="50794E"/>
    <a:srgbClr val="9E9E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2" d="100"/>
          <a:sy n="122" d="100"/>
        </p:scale>
        <p:origin x="972" y="-84"/>
      </p:cViewPr>
      <p:guideLst>
        <p:guide orient="horz" pos="2160"/>
        <p:guide pos="3120"/>
      </p:guideLst>
    </p:cSldViewPr>
  </p:slideViewPr>
  <p:notesTextViewPr>
    <p:cViewPr>
      <p:scale>
        <a:sx n="1" d="1"/>
        <a:sy n="1" d="1"/>
      </p:scale>
      <p:origin x="0" y="0"/>
    </p:cViewPr>
  </p:notesTextViewPr>
  <p:notesViewPr>
    <p:cSldViewPr snapToGrid="0">
      <p:cViewPr varScale="1">
        <p:scale>
          <a:sx n="69" d="100"/>
          <a:sy n="69" d="100"/>
        </p:scale>
        <p:origin x="326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6D36576D-24D5-4D2E-A362-F538E906FA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66C97C09-12E2-4DBC-AEED-49B7C7645F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EC3F0D-15B7-4876-8ECD-70527994E08C}" type="datetimeFigureOut">
              <a:rPr lang="fr-FR" smtClean="0"/>
              <a:t>18/07/2024</a:t>
            </a:fld>
            <a:endParaRPr lang="fr-FR"/>
          </a:p>
        </p:txBody>
      </p:sp>
      <p:sp>
        <p:nvSpPr>
          <p:cNvPr id="4" name="Espace réservé du pied de page 3">
            <a:extLst>
              <a:ext uri="{FF2B5EF4-FFF2-40B4-BE49-F238E27FC236}">
                <a16:creationId xmlns:a16="http://schemas.microsoft.com/office/drawing/2014/main" id="{B2ED380C-FB36-4151-9B24-6C34EB26D4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EE7EC6F-F0B3-43C6-8FA1-25477828CF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5432AA-3E2E-49DE-8258-8A0C563EAEAF}" type="slidenum">
              <a:rPr lang="fr-FR" smtClean="0"/>
              <a:t>‹N°›</a:t>
            </a:fld>
            <a:endParaRPr lang="fr-FR"/>
          </a:p>
        </p:txBody>
      </p:sp>
    </p:spTree>
    <p:extLst>
      <p:ext uri="{BB962C8B-B14F-4D97-AF65-F5344CB8AC3E}">
        <p14:creationId xmlns:p14="http://schemas.microsoft.com/office/powerpoint/2010/main" val="30626281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1130D6B-5AD7-4A00-B58B-773A9742564B}" type="datetimeFigureOut">
              <a:rPr lang="fr-FR" smtClean="0"/>
              <a:t>18/07/2024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344748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1130D6B-5AD7-4A00-B58B-773A9742564B}" type="datetimeFigureOut">
              <a:rPr lang="fr-FR" smtClean="0"/>
              <a:t>18/07/2024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1169361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1130D6B-5AD7-4A00-B58B-773A9742564B}" type="datetimeFigureOut">
              <a:rPr lang="fr-FR" smtClean="0"/>
              <a:t>18/07/2024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29703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1130D6B-5AD7-4A00-B58B-773A9742564B}" type="datetimeFigureOut">
              <a:rPr lang="fr-FR" smtClean="0"/>
              <a:t>18/07/2024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261710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1130D6B-5AD7-4A00-B58B-773A9742564B}" type="datetimeFigureOut">
              <a:rPr lang="fr-FR" smtClean="0"/>
              <a:t>18/07/2024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318586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1130D6B-5AD7-4A00-B58B-773A9742564B}" type="datetimeFigureOut">
              <a:rPr lang="fr-FR" smtClean="0"/>
              <a:t>18/07/2024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142811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1130D6B-5AD7-4A00-B58B-773A9742564B}" type="datetimeFigureOut">
              <a:rPr lang="fr-FR" smtClean="0"/>
              <a:t>18/07/2024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359581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1130D6B-5AD7-4A00-B58B-773A9742564B}" type="datetimeFigureOut">
              <a:rPr lang="fr-FR" smtClean="0"/>
              <a:t>18/07/2024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157734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30D6B-5AD7-4A00-B58B-773A9742564B}" type="datetimeFigureOut">
              <a:rPr lang="fr-FR" smtClean="0"/>
              <a:t>18/07/2024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47058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1130D6B-5AD7-4A00-B58B-773A9742564B}" type="datetimeFigureOut">
              <a:rPr lang="fr-FR" smtClean="0"/>
              <a:t>18/07/2024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182855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1130D6B-5AD7-4A00-B58B-773A9742564B}" type="datetimeFigureOut">
              <a:rPr lang="fr-FR" smtClean="0"/>
              <a:t>18/07/2024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D1C88E1-1E17-4536-9D25-DA81DF4492ED}" type="slidenum">
              <a:rPr lang="fr-FR" smtClean="0"/>
              <a:t>‹N°›</a:t>
            </a:fld>
            <a:endParaRPr lang="fr-FR"/>
          </a:p>
        </p:txBody>
      </p:sp>
    </p:spTree>
    <p:extLst>
      <p:ext uri="{BB962C8B-B14F-4D97-AF65-F5344CB8AC3E}">
        <p14:creationId xmlns:p14="http://schemas.microsoft.com/office/powerpoint/2010/main" val="163909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30D6B-5AD7-4A00-B58B-773A9742564B}" type="datetimeFigureOut">
              <a:rPr lang="fr-FR" smtClean="0"/>
              <a:t>18/07/2024</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C88E1-1E17-4536-9D25-DA81DF4492ED}" type="slidenum">
              <a:rPr lang="fr-FR" smtClean="0"/>
              <a:t>‹N°›</a:t>
            </a:fld>
            <a:endParaRPr lang="fr-FR"/>
          </a:p>
        </p:txBody>
      </p:sp>
    </p:spTree>
    <p:extLst>
      <p:ext uri="{BB962C8B-B14F-4D97-AF65-F5344CB8AC3E}">
        <p14:creationId xmlns:p14="http://schemas.microsoft.com/office/powerpoint/2010/main" val="2482560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1.jp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2.jpeg"/><Relationship Id="rId21" Type="http://schemas.openxmlformats.org/officeDocument/2006/relationships/image" Target="../media/image19.sv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5.svg"/><Relationship Id="rId25" Type="http://schemas.openxmlformats.org/officeDocument/2006/relationships/image" Target="../media/image23.svg"/><Relationship Id="rId2" Type="http://schemas.openxmlformats.org/officeDocument/2006/relationships/image" Target="../media/image1.jpeg"/><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9.jpeg"/><Relationship Id="rId24" Type="http://schemas.openxmlformats.org/officeDocument/2006/relationships/image" Target="../media/image22.png"/><Relationship Id="rId5" Type="http://schemas.openxmlformats.org/officeDocument/2006/relationships/image" Target="../media/image4.png"/><Relationship Id="rId15" Type="http://schemas.openxmlformats.org/officeDocument/2006/relationships/image" Target="../media/image13.svg"/><Relationship Id="rId23" Type="http://schemas.openxmlformats.org/officeDocument/2006/relationships/image" Target="../media/image21.svg"/><Relationship Id="rId10" Type="http://schemas.openxmlformats.org/officeDocument/2006/relationships/hyperlink" Target="mailto:tourisme@paysdefenelon.fr" TargetMode="External"/><Relationship Id="rId19" Type="http://schemas.openxmlformats.org/officeDocument/2006/relationships/image" Target="../media/image17.svg"/><Relationship Id="rId4" Type="http://schemas.openxmlformats.org/officeDocument/2006/relationships/image" Target="../media/image3.jpeg"/><Relationship Id="rId9" Type="http://schemas.openxmlformats.org/officeDocument/2006/relationships/image" Target="../media/image8.jpg"/><Relationship Id="rId14" Type="http://schemas.openxmlformats.org/officeDocument/2006/relationships/image" Target="../media/image12.png"/><Relationship Id="rId22"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1.xml"/><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ne image contenant bâtiment, extérieur, pierre, vieux&#10;&#10;Description générée automatiquement">
            <a:extLst>
              <a:ext uri="{FF2B5EF4-FFF2-40B4-BE49-F238E27FC236}">
                <a16:creationId xmlns:a16="http://schemas.microsoft.com/office/drawing/2014/main" id="{53D2C48A-CC3E-4928-81EC-89A07D809F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0533" y="154864"/>
            <a:ext cx="1274062" cy="1900701"/>
          </a:xfrm>
          <a:prstGeom prst="rect">
            <a:avLst/>
          </a:prstGeom>
        </p:spPr>
      </p:pic>
      <p:pic>
        <p:nvPicPr>
          <p:cNvPr id="36" name="Image 35">
            <a:extLst>
              <a:ext uri="{FF2B5EF4-FFF2-40B4-BE49-F238E27FC236}">
                <a16:creationId xmlns:a16="http://schemas.microsoft.com/office/drawing/2014/main" id="{8A0C3A7D-74AE-4E16-866B-E880494DC44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4594" y="151417"/>
            <a:ext cx="1774235" cy="1624099"/>
          </a:xfrm>
          <a:prstGeom prst="rect">
            <a:avLst/>
          </a:prstGeom>
          <a:noFill/>
          <a:ln>
            <a:noFill/>
          </a:ln>
        </p:spPr>
      </p:pic>
      <p:pic>
        <p:nvPicPr>
          <p:cNvPr id="9" name="Image 8">
            <a:extLst>
              <a:ext uri="{FF2B5EF4-FFF2-40B4-BE49-F238E27FC236}">
                <a16:creationId xmlns:a16="http://schemas.microsoft.com/office/drawing/2014/main" id="{FA33A990-7775-4B19-A1D3-74134699F16D}"/>
              </a:ext>
            </a:extLst>
          </p:cNvPr>
          <p:cNvPicPr>
            <a:picLocks noChangeAspect="1"/>
          </p:cNvPicPr>
          <p:nvPr/>
        </p:nvPicPr>
        <p:blipFill rotWithShape="1">
          <a:blip r:embed="rId4">
            <a:extLst>
              <a:ext uri="{28A0092B-C50C-407E-A947-70E740481C1C}">
                <a14:useLocalDpi xmlns:a14="http://schemas.microsoft.com/office/drawing/2010/main" val="0"/>
              </a:ext>
            </a:extLst>
          </a:blip>
          <a:srcRect l="28538" t="-1592" r="15361" b="9450"/>
          <a:stretch/>
        </p:blipFill>
        <p:spPr>
          <a:xfrm>
            <a:off x="160658" y="118717"/>
            <a:ext cx="1576709" cy="1942183"/>
          </a:xfrm>
          <a:prstGeom prst="rect">
            <a:avLst/>
          </a:prstGeom>
        </p:spPr>
      </p:pic>
      <p:pic>
        <p:nvPicPr>
          <p:cNvPr id="34" name="image17.png">
            <a:extLst>
              <a:ext uri="{FF2B5EF4-FFF2-40B4-BE49-F238E27FC236}">
                <a16:creationId xmlns:a16="http://schemas.microsoft.com/office/drawing/2014/main" id="{2576B496-7191-4A3E-B175-5F663C4BEC0B}"/>
              </a:ext>
            </a:extLst>
          </p:cNvPr>
          <p:cNvPicPr/>
          <p:nvPr/>
        </p:nvPicPr>
        <p:blipFill>
          <a:blip r:embed="rId5"/>
          <a:srcRect/>
          <a:stretch>
            <a:fillRect/>
          </a:stretch>
        </p:blipFill>
        <p:spPr>
          <a:xfrm>
            <a:off x="4952999" y="884367"/>
            <a:ext cx="4962799" cy="3447214"/>
          </a:xfrm>
          <a:prstGeom prst="rect">
            <a:avLst/>
          </a:prstGeom>
          <a:ln/>
        </p:spPr>
      </p:pic>
      <p:sp>
        <p:nvSpPr>
          <p:cNvPr id="15" name="Organigramme : Document 14">
            <a:extLst>
              <a:ext uri="{FF2B5EF4-FFF2-40B4-BE49-F238E27FC236}">
                <a16:creationId xmlns:a16="http://schemas.microsoft.com/office/drawing/2014/main" id="{21C55A45-BC90-4096-AB79-E75CB7A56749}"/>
              </a:ext>
            </a:extLst>
          </p:cNvPr>
          <p:cNvSpPr/>
          <p:nvPr/>
        </p:nvSpPr>
        <p:spPr>
          <a:xfrm>
            <a:off x="4952999" y="0"/>
            <a:ext cx="4962799" cy="1560352"/>
          </a:xfrm>
          <a:prstGeom prst="flowChartDocument">
            <a:avLst/>
          </a:prstGeom>
          <a:solidFill>
            <a:srgbClr val="8DC349"/>
          </a:solidFill>
          <a:ln>
            <a:noFill/>
          </a:ln>
          <a:effectLst>
            <a:glow>
              <a:schemeClr val="accent1"/>
            </a:glow>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Image 4">
            <a:extLst>
              <a:ext uri="{FF2B5EF4-FFF2-40B4-BE49-F238E27FC236}">
                <a16:creationId xmlns:a16="http://schemas.microsoft.com/office/drawing/2014/main" id="{2C2DDB9C-10AE-4318-9964-615E84A33D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40796" y="179280"/>
            <a:ext cx="792529" cy="792529"/>
          </a:xfrm>
          <a:prstGeom prst="rect">
            <a:avLst/>
          </a:prstGeom>
        </p:spPr>
      </p:pic>
      <p:sp>
        <p:nvSpPr>
          <p:cNvPr id="6" name="ZoneTexte 5">
            <a:extLst>
              <a:ext uri="{FF2B5EF4-FFF2-40B4-BE49-F238E27FC236}">
                <a16:creationId xmlns:a16="http://schemas.microsoft.com/office/drawing/2014/main" id="{C0ADC0AB-7DAE-4DD5-B9BC-E670504F6A88}"/>
              </a:ext>
            </a:extLst>
          </p:cNvPr>
          <p:cNvSpPr txBox="1"/>
          <p:nvPr/>
        </p:nvSpPr>
        <p:spPr>
          <a:xfrm>
            <a:off x="5654346" y="172467"/>
            <a:ext cx="3456264" cy="923330"/>
          </a:xfrm>
          <a:prstGeom prst="rect">
            <a:avLst/>
          </a:prstGeom>
          <a:noFill/>
        </p:spPr>
        <p:txBody>
          <a:bodyPr wrap="square" rtlCol="0">
            <a:spAutoFit/>
          </a:bodyPr>
          <a:lstStyle/>
          <a:p>
            <a:r>
              <a:rPr lang="fr-FR" sz="1600" dirty="0">
                <a:solidFill>
                  <a:schemeClr val="bg1"/>
                </a:solidFill>
                <a:latin typeface="Montserrat" panose="00000500000000000000" pitchFamily="2" charset="0"/>
              </a:rPr>
              <a:t>Fiche randonnée</a:t>
            </a:r>
          </a:p>
          <a:p>
            <a:r>
              <a:rPr lang="fr-FR" sz="2200" b="1" dirty="0">
                <a:effectLst/>
                <a:latin typeface="Montserrat" panose="00000500000000000000" pitchFamily="2" charset="0"/>
                <a:ea typeface="Calibri" panose="020F0502020204030204" pitchFamily="34" charset="0"/>
                <a:cs typeface="Times New Roman" panose="02020603050405020304" pitchFamily="18" charset="0"/>
              </a:rPr>
              <a:t>Boucle </a:t>
            </a:r>
            <a:r>
              <a:rPr lang="fr-FR" sz="2200" b="1" dirty="0">
                <a:latin typeface="Montserrat" panose="00000500000000000000" pitchFamily="2" charset="0"/>
                <a:ea typeface="Calibri" panose="020F0502020204030204" pitchFamily="34" charset="0"/>
                <a:cs typeface="Times New Roman" panose="02020603050405020304" pitchFamily="18" charset="0"/>
              </a:rPr>
              <a:t>des fontaines</a:t>
            </a:r>
          </a:p>
          <a:p>
            <a:r>
              <a:rPr lang="fr-FR" sz="1600" b="1" dirty="0">
                <a:solidFill>
                  <a:schemeClr val="bg1"/>
                </a:solidFill>
                <a:latin typeface="Montserrat" panose="00000500000000000000" pitchFamily="2" charset="0"/>
                <a:cs typeface="Times New Roman" panose="02020603050405020304" pitchFamily="18" charset="0"/>
              </a:rPr>
              <a:t>SAINT-JULIEN-DE-LAMPON</a:t>
            </a:r>
            <a:endParaRPr lang="fr-FR" sz="1600" dirty="0">
              <a:solidFill>
                <a:srgbClr val="8DC349"/>
              </a:solidFill>
              <a:latin typeface="Montserrat Bold" panose="00000800000000000000" pitchFamily="2" charset="0"/>
            </a:endParaRPr>
          </a:p>
        </p:txBody>
      </p:sp>
      <p:pic>
        <p:nvPicPr>
          <p:cNvPr id="8" name="Graphique 7" descr="Randonnée avec un remplissage uni">
            <a:extLst>
              <a:ext uri="{FF2B5EF4-FFF2-40B4-BE49-F238E27FC236}">
                <a16:creationId xmlns:a16="http://schemas.microsoft.com/office/drawing/2014/main" id="{F6D32FC8-1572-49D9-9C84-ECF5D852DC1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125675" y="340641"/>
            <a:ext cx="698484" cy="698484"/>
          </a:xfrm>
          <a:prstGeom prst="rect">
            <a:avLst/>
          </a:prstGeom>
        </p:spPr>
      </p:pic>
      <p:sp>
        <p:nvSpPr>
          <p:cNvPr id="18" name="ZoneTexte 17">
            <a:extLst>
              <a:ext uri="{FF2B5EF4-FFF2-40B4-BE49-F238E27FC236}">
                <a16:creationId xmlns:a16="http://schemas.microsoft.com/office/drawing/2014/main" id="{18AD6F93-F59C-40A2-AA61-829B5D8B18BC}"/>
              </a:ext>
            </a:extLst>
          </p:cNvPr>
          <p:cNvSpPr txBox="1"/>
          <p:nvPr/>
        </p:nvSpPr>
        <p:spPr>
          <a:xfrm>
            <a:off x="5282402" y="3687429"/>
            <a:ext cx="2040966" cy="1804253"/>
          </a:xfrm>
          <a:prstGeom prst="round2Diag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50000"/>
              </a:lnSpc>
            </a:pPr>
            <a:r>
              <a:rPr lang="fr-FR" sz="1200" b="1" dirty="0">
                <a:solidFill>
                  <a:srgbClr val="50794E"/>
                </a:solidFill>
                <a:latin typeface="Montserrat" panose="00000500000000000000" pitchFamily="2" charset="0"/>
                <a:ea typeface="Calibri" panose="020F0502020204030204" pitchFamily="34" charset="0"/>
                <a:cs typeface="Times New Roman" panose="02020603050405020304" pitchFamily="18" charset="0"/>
              </a:rPr>
              <a:t>INFO PARCOURS</a:t>
            </a:r>
          </a:p>
          <a:p>
            <a:pPr>
              <a:lnSpc>
                <a:spcPct val="150000"/>
              </a:lnSpc>
            </a:pPr>
            <a:r>
              <a:rPr lang="fr-FR" sz="1100" dirty="0">
                <a:effectLst/>
                <a:latin typeface="Montserrat" panose="00000500000000000000" pitchFamily="2" charset="0"/>
                <a:ea typeface="Calibri" panose="020F0502020204030204" pitchFamily="34" charset="0"/>
                <a:cs typeface="Times New Roman" panose="02020603050405020304" pitchFamily="18" charset="0"/>
              </a:rPr>
              <a:t>Distance :  	</a:t>
            </a:r>
            <a:r>
              <a:rPr lang="fr-FR" sz="12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11.3 km </a:t>
            </a:r>
            <a:r>
              <a:rPr lang="fr-FR" sz="1100" dirty="0">
                <a:effectLst/>
                <a:latin typeface="Montserrat" panose="00000500000000000000" pitchFamily="2" charset="0"/>
                <a:ea typeface="Calibri" panose="020F0502020204030204" pitchFamily="34" charset="0"/>
                <a:cs typeface="Times New Roman" panose="02020603050405020304" pitchFamily="18" charset="0"/>
              </a:rPr>
              <a:t>Dénivelé : 	</a:t>
            </a:r>
            <a:r>
              <a:rPr lang="fr-FR" sz="12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+337 m </a:t>
            </a:r>
            <a:r>
              <a:rPr lang="fr-FR" sz="1100" dirty="0">
                <a:effectLst/>
                <a:latin typeface="Montserrat" panose="00000500000000000000" pitchFamily="2" charset="0"/>
                <a:ea typeface="Calibri" panose="020F0502020204030204" pitchFamily="34" charset="0"/>
                <a:cs typeface="Times New Roman" panose="02020603050405020304" pitchFamily="18" charset="0"/>
              </a:rPr>
              <a:t>Temps : </a:t>
            </a:r>
            <a:r>
              <a:rPr lang="fr-FR" sz="1100" dirty="0">
                <a:latin typeface="Montserrat" panose="00000500000000000000" pitchFamily="2" charset="0"/>
                <a:ea typeface="Calibri" panose="020F0502020204030204" pitchFamily="34" charset="0"/>
                <a:cs typeface="Times New Roman" panose="02020603050405020304" pitchFamily="18" charset="0"/>
              </a:rPr>
              <a:t>       </a:t>
            </a:r>
            <a:r>
              <a:rPr lang="fr-FR" sz="1100" dirty="0">
                <a:effectLst/>
                <a:latin typeface="Montserrat" panose="00000500000000000000" pitchFamily="2" charset="0"/>
                <a:ea typeface="Calibri" panose="020F0502020204030204" pitchFamily="34" charset="0"/>
                <a:cs typeface="Times New Roman" panose="02020603050405020304" pitchFamily="18" charset="0"/>
              </a:rPr>
              <a:t>  </a:t>
            </a:r>
            <a:r>
              <a:rPr lang="fr-FR" sz="12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3h30 </a:t>
            </a:r>
            <a:r>
              <a:rPr lang="fr-FR" sz="800" i="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à pied</a:t>
            </a:r>
          </a:p>
          <a:p>
            <a:pPr>
              <a:lnSpc>
                <a:spcPct val="150000"/>
              </a:lnSpc>
            </a:pPr>
            <a:r>
              <a:rPr lang="fr-FR" sz="1200" dirty="0">
                <a:latin typeface="Montserrat" panose="00000500000000000000" pitchFamily="2" charset="0"/>
                <a:cs typeface="Times New Roman" panose="02020603050405020304" pitchFamily="18" charset="0"/>
              </a:rPr>
              <a:t>Balisage jaune</a:t>
            </a:r>
          </a:p>
        </p:txBody>
      </p:sp>
      <p:sp>
        <p:nvSpPr>
          <p:cNvPr id="20" name="ZoneTexte 19">
            <a:extLst>
              <a:ext uri="{FF2B5EF4-FFF2-40B4-BE49-F238E27FC236}">
                <a16:creationId xmlns:a16="http://schemas.microsoft.com/office/drawing/2014/main" id="{E8B7C71D-BDB4-4612-BBA4-40B9C8CA5D04}"/>
              </a:ext>
            </a:extLst>
          </p:cNvPr>
          <p:cNvSpPr txBox="1"/>
          <p:nvPr/>
        </p:nvSpPr>
        <p:spPr>
          <a:xfrm>
            <a:off x="7382478" y="4422554"/>
            <a:ext cx="2445103" cy="1572546"/>
          </a:xfrm>
          <a:prstGeom prst="rect">
            <a:avLst/>
          </a:prstGeom>
          <a:noFill/>
        </p:spPr>
        <p:txBody>
          <a:bodyPr wrap="square" rtlCol="0">
            <a:spAutoFit/>
          </a:bodyPr>
          <a:lstStyle/>
          <a:p>
            <a:pPr>
              <a:lnSpc>
                <a:spcPct val="107000"/>
              </a:lnSpc>
              <a:spcAft>
                <a:spcPts val="800"/>
              </a:spcAft>
            </a:pPr>
            <a:r>
              <a:rPr lang="fr-FR" sz="1000" dirty="0">
                <a:effectLst/>
                <a:latin typeface="Montserrat" panose="00000500000000000000"/>
                <a:ea typeface="Montserrat" panose="00000500000000000000"/>
                <a:cs typeface="Montserrat" panose="00000500000000000000"/>
              </a:rPr>
              <a:t>Découvrez les fontaines et lavoirs autour de Saint-Julien-de-Lampon par cette randonnée au cœur du Pays de Fénelon en Périgord Noir. Vous passerez non loin du remarquable château de Fénelon (ouvert au public d'avril à octobre) et profiterez de belles vues sur la Vallée de la Dordogne</a:t>
            </a:r>
            <a:r>
              <a:rPr lang="fr-FR" sz="1050" dirty="0">
                <a:effectLst/>
                <a:latin typeface="Montserrat" panose="00000500000000000000"/>
                <a:ea typeface="Montserrat" panose="00000500000000000000"/>
                <a:cs typeface="Montserrat" panose="00000500000000000000"/>
              </a:rPr>
              <a:t>.</a:t>
            </a:r>
            <a:endParaRPr lang="fr-FR" sz="100" dirty="0">
              <a:effectLst/>
              <a:latin typeface="Montserrat" panose="02000505000000020004" pitchFamily="2" charset="0"/>
              <a:ea typeface="Malgun Gothic" panose="020B0503020000020004" pitchFamily="34" charset="-127"/>
              <a:cs typeface="Times New Roman" panose="02020603050405020304" pitchFamily="18" charset="0"/>
            </a:endParaRPr>
          </a:p>
        </p:txBody>
      </p:sp>
      <p:sp>
        <p:nvSpPr>
          <p:cNvPr id="25" name="ZoneTexte 24">
            <a:extLst>
              <a:ext uri="{FF2B5EF4-FFF2-40B4-BE49-F238E27FC236}">
                <a16:creationId xmlns:a16="http://schemas.microsoft.com/office/drawing/2014/main" id="{8AD8CAF0-7732-45F3-8545-D5608231C9C9}"/>
              </a:ext>
            </a:extLst>
          </p:cNvPr>
          <p:cNvSpPr txBox="1"/>
          <p:nvPr/>
        </p:nvSpPr>
        <p:spPr>
          <a:xfrm>
            <a:off x="7395756" y="6102842"/>
            <a:ext cx="1512997" cy="523220"/>
          </a:xfrm>
          <a:prstGeom prst="rect">
            <a:avLst/>
          </a:prstGeom>
          <a:noFill/>
        </p:spPr>
        <p:txBody>
          <a:bodyPr wrap="square" rtlCol="0">
            <a:spAutoFit/>
          </a:bodyPr>
          <a:lstStyle/>
          <a:p>
            <a:pPr algn="r"/>
            <a:r>
              <a:rPr lang="fr-FR" sz="700" i="1" dirty="0">
                <a:solidFill>
                  <a:schemeClr val="tx1">
                    <a:lumMod val="50000"/>
                    <a:lumOff val="50000"/>
                  </a:schemeClr>
                </a:solidFill>
                <a:effectLst/>
                <a:latin typeface="Montserrat" panose="00000500000000000000" pitchFamily="2" charset="0"/>
                <a:ea typeface="Calibri" panose="020F0502020204030204" pitchFamily="34" charset="0"/>
                <a:cs typeface="Times New Roman" panose="02020603050405020304" pitchFamily="18" charset="0"/>
              </a:rPr>
              <a:t>Grâce à ce </a:t>
            </a:r>
            <a:r>
              <a:rPr lang="fr-FR" sz="700" b="1" i="1" dirty="0">
                <a:solidFill>
                  <a:schemeClr val="tx1">
                    <a:lumMod val="50000"/>
                    <a:lumOff val="50000"/>
                  </a:schemeClr>
                </a:solidFill>
                <a:effectLst/>
                <a:latin typeface="Montserrat" panose="00000500000000000000" pitchFamily="2" charset="0"/>
                <a:ea typeface="Calibri" panose="020F0502020204030204" pitchFamily="34" charset="0"/>
                <a:cs typeface="Times New Roman" panose="02020603050405020304" pitchFamily="18" charset="0"/>
              </a:rPr>
              <a:t>QR code</a:t>
            </a:r>
          </a:p>
          <a:p>
            <a:pPr algn="r"/>
            <a:r>
              <a:rPr lang="fr-FR" sz="700" i="1" dirty="0">
                <a:solidFill>
                  <a:schemeClr val="tx1">
                    <a:lumMod val="50000"/>
                    <a:lumOff val="50000"/>
                  </a:schemeClr>
                </a:solidFill>
                <a:latin typeface="Montserrat" panose="00000500000000000000" pitchFamily="2" charset="0"/>
                <a:cs typeface="Times New Roman" panose="02020603050405020304" pitchFamily="18" charset="0"/>
              </a:rPr>
              <a:t>retrouvez ce tracé en </a:t>
            </a:r>
          </a:p>
          <a:p>
            <a:pPr algn="r"/>
            <a:r>
              <a:rPr lang="fr-FR" sz="700" i="1" dirty="0">
                <a:solidFill>
                  <a:schemeClr val="tx1">
                    <a:lumMod val="50000"/>
                    <a:lumOff val="50000"/>
                  </a:schemeClr>
                </a:solidFill>
                <a:latin typeface="Montserrat" panose="00000500000000000000" pitchFamily="2" charset="0"/>
                <a:cs typeface="Times New Roman" panose="02020603050405020304" pitchFamily="18" charset="0"/>
              </a:rPr>
              <a:t>version numérique sur le site</a:t>
            </a:r>
          </a:p>
          <a:p>
            <a:pPr algn="r"/>
            <a:r>
              <a:rPr lang="fr-FR" sz="700" b="1" dirty="0">
                <a:solidFill>
                  <a:srgbClr val="8DC349"/>
                </a:solidFill>
                <a:latin typeface="Montserrat" panose="00000500000000000000" pitchFamily="2" charset="0"/>
                <a:cs typeface="Times New Roman" panose="02020603050405020304" pitchFamily="18" charset="0"/>
              </a:rPr>
              <a:t>www.fenelon-tourisme.com</a:t>
            </a:r>
            <a:endParaRPr lang="fr-FR" sz="800" b="1" dirty="0">
              <a:solidFill>
                <a:srgbClr val="8DC349"/>
              </a:solidFill>
            </a:endParaRPr>
          </a:p>
        </p:txBody>
      </p:sp>
      <p:sp>
        <p:nvSpPr>
          <p:cNvPr id="30" name="ZoneTexte 29">
            <a:extLst>
              <a:ext uri="{FF2B5EF4-FFF2-40B4-BE49-F238E27FC236}">
                <a16:creationId xmlns:a16="http://schemas.microsoft.com/office/drawing/2014/main" id="{C2E59D35-6E6D-4306-BF5B-EA073570A48F}"/>
              </a:ext>
            </a:extLst>
          </p:cNvPr>
          <p:cNvSpPr txBox="1"/>
          <p:nvPr/>
        </p:nvSpPr>
        <p:spPr>
          <a:xfrm>
            <a:off x="5282402" y="5475608"/>
            <a:ext cx="2040966" cy="1174790"/>
          </a:xfrm>
          <a:prstGeom prst="round2DiagRect">
            <a:avLst/>
          </a:prstGeom>
          <a:solidFill>
            <a:schemeClr val="bg1">
              <a:lumMod val="95000"/>
            </a:schemeClr>
          </a:solidFill>
        </p:spPr>
        <p:txBody>
          <a:bodyPr wrap="square" rtlCol="0">
            <a:spAutoFit/>
          </a:bodyPr>
          <a:lstStyle/>
          <a:p>
            <a:r>
              <a:rPr lang="fr-FR" sz="10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Office de Tourisme </a:t>
            </a:r>
          </a:p>
          <a:p>
            <a:r>
              <a:rPr lang="fr-FR" sz="10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du Pays de Féne</a:t>
            </a:r>
            <a:r>
              <a:rPr lang="fr-FR" sz="1000" b="1" dirty="0">
                <a:solidFill>
                  <a:srgbClr val="8DC349"/>
                </a:solidFill>
                <a:latin typeface="Montserrat" panose="00000500000000000000" pitchFamily="2" charset="0"/>
                <a:ea typeface="Calibri" panose="020F0502020204030204" pitchFamily="34" charset="0"/>
                <a:cs typeface="Times New Roman" panose="02020603050405020304" pitchFamily="18" charset="0"/>
              </a:rPr>
              <a:t>lon</a:t>
            </a:r>
          </a:p>
          <a:p>
            <a:r>
              <a:rPr lang="fr-FR" sz="800" dirty="0">
                <a:solidFill>
                  <a:schemeClr val="tx1">
                    <a:lumMod val="50000"/>
                    <a:lumOff val="50000"/>
                  </a:schemeClr>
                </a:solidFill>
                <a:latin typeface="Montserrat" panose="00000500000000000000" pitchFamily="2" charset="0"/>
                <a:ea typeface="Calibri" panose="020F0502020204030204" pitchFamily="34" charset="0"/>
                <a:cs typeface="Times New Roman" panose="02020603050405020304" pitchFamily="18" charset="0"/>
              </a:rPr>
              <a:t>ZA. </a:t>
            </a:r>
            <a:r>
              <a:rPr lang="fr-FR" sz="800" dirty="0" err="1">
                <a:solidFill>
                  <a:schemeClr val="tx1">
                    <a:lumMod val="50000"/>
                    <a:lumOff val="50000"/>
                  </a:schemeClr>
                </a:solidFill>
                <a:effectLst/>
                <a:latin typeface="Montserrat" panose="00000500000000000000" pitchFamily="2" charset="0"/>
                <a:ea typeface="Calibri" panose="020F0502020204030204" pitchFamily="34" charset="0"/>
                <a:cs typeface="Times New Roman" panose="02020603050405020304" pitchFamily="18" charset="0"/>
              </a:rPr>
              <a:t>Rouffillac</a:t>
            </a:r>
            <a:endParaRPr lang="fr-FR" sz="800" dirty="0">
              <a:solidFill>
                <a:schemeClr val="tx1">
                  <a:lumMod val="50000"/>
                  <a:lumOff val="50000"/>
                </a:schemeClr>
              </a:solidFill>
              <a:latin typeface="Montserrat" panose="00000500000000000000" pitchFamily="2" charset="0"/>
              <a:ea typeface="Calibri" panose="020F0502020204030204" pitchFamily="34" charset="0"/>
              <a:cs typeface="Times New Roman" panose="02020603050405020304" pitchFamily="18" charset="0"/>
            </a:endParaRPr>
          </a:p>
          <a:p>
            <a:r>
              <a:rPr lang="fr-FR" sz="800" dirty="0">
                <a:solidFill>
                  <a:schemeClr val="tx1">
                    <a:lumMod val="50000"/>
                    <a:lumOff val="50000"/>
                  </a:schemeClr>
                </a:solidFill>
                <a:effectLst/>
                <a:latin typeface="Montserrat" panose="00000500000000000000" pitchFamily="2" charset="0"/>
                <a:ea typeface="Calibri" panose="020F0502020204030204" pitchFamily="34" charset="0"/>
                <a:cs typeface="Times New Roman" panose="02020603050405020304" pitchFamily="18" charset="0"/>
              </a:rPr>
              <a:t>24370 Carlux</a:t>
            </a:r>
            <a:endParaRPr lang="fr-FR" sz="800" b="1" dirty="0">
              <a:solidFill>
                <a:schemeClr val="tx1">
                  <a:lumMod val="50000"/>
                  <a:lumOff val="50000"/>
                </a:schemeClr>
              </a:solidFill>
              <a:effectLst/>
              <a:latin typeface="Montserrat" panose="00000500000000000000" pitchFamily="2" charset="0"/>
              <a:ea typeface="Calibri" panose="020F0502020204030204" pitchFamily="34" charset="0"/>
              <a:cs typeface="Times New Roman" panose="02020603050405020304" pitchFamily="18" charset="0"/>
            </a:endParaRPr>
          </a:p>
          <a:p>
            <a:r>
              <a:rPr lang="fr-FR" sz="900" b="1" dirty="0">
                <a:latin typeface="Montserrat" panose="00000500000000000000" pitchFamily="2" charset="0"/>
                <a:cs typeface="Times New Roman" panose="02020603050405020304" pitchFamily="18" charset="0"/>
              </a:rPr>
              <a:t>05 53 59 10 70</a:t>
            </a:r>
          </a:p>
          <a:p>
            <a:r>
              <a:rPr lang="fr-FR" sz="900" dirty="0">
                <a:latin typeface="Montserrat" panose="00000500000000000000" pitchFamily="2" charset="0"/>
                <a:cs typeface="Times New Roman" panose="02020603050405020304" pitchFamily="18" charset="0"/>
              </a:rPr>
              <a:t>tourisme@paysdefenelon.fr</a:t>
            </a:r>
          </a:p>
          <a:p>
            <a:r>
              <a:rPr lang="fr-FR" sz="900" b="1" dirty="0">
                <a:solidFill>
                  <a:srgbClr val="50794E"/>
                </a:solidFill>
                <a:latin typeface="Montserrat" panose="00000500000000000000" pitchFamily="2" charset="0"/>
                <a:cs typeface="Times New Roman" panose="02020603050405020304" pitchFamily="18" charset="0"/>
              </a:rPr>
              <a:t>www.fenelon-tourisme.com</a:t>
            </a:r>
            <a:endParaRPr lang="fr-FR" sz="900" b="1" dirty="0">
              <a:solidFill>
                <a:srgbClr val="50794E"/>
              </a:solidFill>
            </a:endParaRPr>
          </a:p>
        </p:txBody>
      </p:sp>
      <p:sp>
        <p:nvSpPr>
          <p:cNvPr id="19" name="ZoneTexte 18">
            <a:extLst>
              <a:ext uri="{FF2B5EF4-FFF2-40B4-BE49-F238E27FC236}">
                <a16:creationId xmlns:a16="http://schemas.microsoft.com/office/drawing/2014/main" id="{565F38B4-140E-45F9-AADD-1C48DA8550B9}"/>
              </a:ext>
            </a:extLst>
          </p:cNvPr>
          <p:cNvSpPr txBox="1"/>
          <p:nvPr/>
        </p:nvSpPr>
        <p:spPr>
          <a:xfrm>
            <a:off x="1108650" y="4234016"/>
            <a:ext cx="3603760" cy="428131"/>
          </a:xfrm>
          <a:prstGeom prst="rect">
            <a:avLst/>
          </a:prstGeom>
          <a:noFill/>
        </p:spPr>
        <p:txBody>
          <a:bodyPr wrap="square" rtlCol="0">
            <a:spAutoFit/>
          </a:bodyPr>
          <a:lstStyle/>
          <a:p>
            <a:pPr>
              <a:lnSpc>
                <a:spcPct val="107000"/>
              </a:lnSpc>
              <a:spcAft>
                <a:spcPts val="800"/>
              </a:spcAft>
            </a:pPr>
            <a:r>
              <a:rPr lang="fr-FR" sz="1050" b="1" dirty="0">
                <a:solidFill>
                  <a:srgbClr val="0070C0"/>
                </a:solidFill>
                <a:effectLst/>
                <a:latin typeface="Montserrat" panose="00000500000000000000" pitchFamily="2" charset="0"/>
                <a:ea typeface="Calibri" panose="020F0502020204030204" pitchFamily="34" charset="0"/>
                <a:cs typeface="Times New Roman" panose="02020603050405020304" pitchFamily="18" charset="0"/>
              </a:rPr>
              <a:t>Partager vos avis et vos photos sur Instagram ou Facebook !  </a:t>
            </a:r>
            <a:r>
              <a:rPr lang="fr-FR" sz="105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#fenelontourisme #randofenelon</a:t>
            </a:r>
          </a:p>
        </p:txBody>
      </p:sp>
      <p:pic>
        <p:nvPicPr>
          <p:cNvPr id="3" name="Image 2">
            <a:extLst>
              <a:ext uri="{FF2B5EF4-FFF2-40B4-BE49-F238E27FC236}">
                <a16:creationId xmlns:a16="http://schemas.microsoft.com/office/drawing/2014/main" id="{5BBC3D81-07B3-432E-8FF8-E17F8DA63DC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1204" y="4174764"/>
            <a:ext cx="698653" cy="524456"/>
          </a:xfrm>
          <a:prstGeom prst="rect">
            <a:avLst/>
          </a:prstGeom>
        </p:spPr>
      </p:pic>
      <p:sp>
        <p:nvSpPr>
          <p:cNvPr id="21" name="Rectangle : coins arrondis 20">
            <a:extLst>
              <a:ext uri="{FF2B5EF4-FFF2-40B4-BE49-F238E27FC236}">
                <a16:creationId xmlns:a16="http://schemas.microsoft.com/office/drawing/2014/main" id="{D15492BE-8094-453C-A351-D833E2907262}"/>
              </a:ext>
            </a:extLst>
          </p:cNvPr>
          <p:cNvSpPr/>
          <p:nvPr/>
        </p:nvSpPr>
        <p:spPr>
          <a:xfrm>
            <a:off x="160323" y="4788604"/>
            <a:ext cx="4618508" cy="960529"/>
          </a:xfrm>
          <a:prstGeom prst="roundRect">
            <a:avLst>
              <a:gd name="adj" fmla="val 696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lnSpc>
                <a:spcPct val="107000"/>
              </a:lnSpc>
              <a:spcAft>
                <a:spcPts val="800"/>
              </a:spcAft>
            </a:pPr>
            <a:r>
              <a:rPr lang="fr-FR" sz="10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Si vous rencontrez des problèmes d’entretien et de balisage, merci de nous le signaler via l’adresse </a:t>
            </a:r>
            <a:r>
              <a:rPr lang="fr-FR" sz="1000" u="sng"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tourisme@paysdefenelon.fr</a:t>
            </a:r>
            <a:r>
              <a:rPr lang="fr-FR" sz="10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 </a:t>
            </a:r>
            <a:br>
              <a:rPr lang="fr-FR" sz="10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br>
            <a:r>
              <a:rPr lang="fr-FR" sz="10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ou dans nos bureaux d’information touristique</a:t>
            </a:r>
          </a:p>
          <a:p>
            <a:pPr algn="ctr">
              <a:lnSpc>
                <a:spcPct val="107000"/>
              </a:lnSpc>
              <a:spcAft>
                <a:spcPts val="800"/>
              </a:spcAft>
            </a:pPr>
            <a:r>
              <a:rPr lang="fr-FR" sz="900" dirty="0">
                <a:solidFill>
                  <a:srgbClr val="FF0000"/>
                </a:solidFill>
                <a:effectLst/>
                <a:latin typeface="Montserrat" panose="00000500000000000000" pitchFamily="2" charset="0"/>
                <a:ea typeface="Calibri" panose="020F0502020204030204" pitchFamily="34" charset="0"/>
                <a:cs typeface="Times New Roman" panose="02020603050405020304" pitchFamily="18" charset="0"/>
              </a:rPr>
              <a:t>Secours : 18 ou 112 / SMS d’urgence pour sourds et malentendants : 114</a:t>
            </a:r>
            <a:endParaRPr lang="fr-FR" sz="900" dirty="0">
              <a:effectLst/>
              <a:latin typeface="Montserrat" panose="00000500000000000000" pitchFamily="2" charset="0"/>
              <a:ea typeface="Calibri" panose="020F0502020204030204" pitchFamily="34" charset="0"/>
              <a:cs typeface="Times New Roman" panose="02020603050405020304" pitchFamily="18" charset="0"/>
            </a:endParaRPr>
          </a:p>
        </p:txBody>
      </p:sp>
      <p:pic>
        <p:nvPicPr>
          <p:cNvPr id="23" name="Image 22">
            <a:extLst>
              <a:ext uri="{FF2B5EF4-FFF2-40B4-BE49-F238E27FC236}">
                <a16:creationId xmlns:a16="http://schemas.microsoft.com/office/drawing/2014/main" id="{3D3F0AC5-13AF-4F87-8C46-7B80FB5955C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4718" y="5893080"/>
            <a:ext cx="792529" cy="792529"/>
          </a:xfrm>
          <a:prstGeom prst="rect">
            <a:avLst/>
          </a:prstGeom>
        </p:spPr>
      </p:pic>
      <p:pic>
        <p:nvPicPr>
          <p:cNvPr id="29" name="Image 28" descr="CONSEIL DEPARTEMENTAL |">
            <a:extLst>
              <a:ext uri="{FF2B5EF4-FFF2-40B4-BE49-F238E27FC236}">
                <a16:creationId xmlns:a16="http://schemas.microsoft.com/office/drawing/2014/main" id="{89534EA3-1624-443E-8F1D-BD455B79613D}"/>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55497" y="5960697"/>
            <a:ext cx="1382078" cy="657293"/>
          </a:xfrm>
          <a:prstGeom prst="rect">
            <a:avLst/>
          </a:prstGeom>
          <a:noFill/>
          <a:ln>
            <a:noFill/>
          </a:ln>
        </p:spPr>
      </p:pic>
      <p:pic>
        <p:nvPicPr>
          <p:cNvPr id="7" name="Image 6">
            <a:extLst>
              <a:ext uri="{FF2B5EF4-FFF2-40B4-BE49-F238E27FC236}">
                <a16:creationId xmlns:a16="http://schemas.microsoft.com/office/drawing/2014/main" id="{508DEC27-B2A2-4879-B809-16C980F6F8F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97247" y="5863420"/>
            <a:ext cx="792529" cy="822189"/>
          </a:xfrm>
          <a:prstGeom prst="rect">
            <a:avLst/>
          </a:prstGeom>
        </p:spPr>
      </p:pic>
      <p:pic>
        <p:nvPicPr>
          <p:cNvPr id="10" name="Image 9">
            <a:extLst>
              <a:ext uri="{FF2B5EF4-FFF2-40B4-BE49-F238E27FC236}">
                <a16:creationId xmlns:a16="http://schemas.microsoft.com/office/drawing/2014/main" id="{C421302E-568F-4989-A215-2171B2595BC4}"/>
              </a:ext>
            </a:extLst>
          </p:cNvPr>
          <p:cNvPicPr>
            <a:picLocks noChangeAspect="1"/>
          </p:cNvPicPr>
          <p:nvPr/>
        </p:nvPicPr>
        <p:blipFill rotWithShape="1">
          <a:blip r:embed="rId13">
            <a:extLst>
              <a:ext uri="{28A0092B-C50C-407E-A947-70E740481C1C}">
                <a14:useLocalDpi xmlns:a14="http://schemas.microsoft.com/office/drawing/2010/main" val="0"/>
              </a:ext>
            </a:extLst>
          </a:blip>
          <a:srcRect t="20682" b="23871"/>
          <a:stretch/>
        </p:blipFill>
        <p:spPr>
          <a:xfrm>
            <a:off x="3339819" y="6043245"/>
            <a:ext cx="1382078" cy="574746"/>
          </a:xfrm>
          <a:prstGeom prst="rect">
            <a:avLst/>
          </a:prstGeom>
        </p:spPr>
      </p:pic>
      <p:grpSp>
        <p:nvGrpSpPr>
          <p:cNvPr id="24" name="Groupe 23">
            <a:extLst>
              <a:ext uri="{FF2B5EF4-FFF2-40B4-BE49-F238E27FC236}">
                <a16:creationId xmlns:a16="http://schemas.microsoft.com/office/drawing/2014/main" id="{2BFBCCF8-DFDC-466D-82AA-0B33F823FB0C}"/>
              </a:ext>
            </a:extLst>
          </p:cNvPr>
          <p:cNvGrpSpPr/>
          <p:nvPr/>
        </p:nvGrpSpPr>
        <p:grpSpPr>
          <a:xfrm>
            <a:off x="144673" y="2187764"/>
            <a:ext cx="4634158" cy="1947151"/>
            <a:chOff x="144673" y="2084091"/>
            <a:chExt cx="4634158" cy="1947151"/>
          </a:xfrm>
        </p:grpSpPr>
        <p:sp>
          <p:nvSpPr>
            <p:cNvPr id="16" name="ZoneTexte 15">
              <a:extLst>
                <a:ext uri="{FF2B5EF4-FFF2-40B4-BE49-F238E27FC236}">
                  <a16:creationId xmlns:a16="http://schemas.microsoft.com/office/drawing/2014/main" id="{B7F9F440-924D-43F6-8D19-F2383880F8BE}"/>
                </a:ext>
              </a:extLst>
            </p:cNvPr>
            <p:cNvSpPr txBox="1"/>
            <p:nvPr/>
          </p:nvSpPr>
          <p:spPr>
            <a:xfrm>
              <a:off x="160323" y="2084091"/>
              <a:ext cx="4618508" cy="1947151"/>
            </a:xfrm>
            <a:prstGeom prst="roundRect">
              <a:avLst>
                <a:gd name="adj" fmla="val 4456"/>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07000"/>
                </a:lnSpc>
                <a:spcAft>
                  <a:spcPts val="800"/>
                </a:spcAft>
              </a:pPr>
              <a:r>
                <a:rPr lang="fr-FR" sz="1400"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Conseils pour randonner</a:t>
              </a:r>
              <a:endParaRPr lang="fr-FR" sz="1400" b="1" dirty="0">
                <a:solidFill>
                  <a:srgbClr val="8DC349"/>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N’oubliez pas que vous n’êtes pas des chameaux, </a:t>
              </a:r>
              <a:r>
                <a:rPr lang="fr-FR" sz="900" b="1" dirty="0">
                  <a:solidFill>
                    <a:srgbClr val="50794E"/>
                  </a:solidFill>
                  <a:effectLst/>
                  <a:latin typeface="Montserrat" panose="00000500000000000000" pitchFamily="2" charset="0"/>
                  <a:ea typeface="Calibri" panose="020F0502020204030204" pitchFamily="34" charset="0"/>
                  <a:cs typeface="Times New Roman" panose="02020603050405020304" pitchFamily="18" charset="0"/>
                </a:rPr>
                <a:t>prenez donc de l’eau dans votre sac !</a:t>
              </a:r>
            </a:p>
            <a:p>
              <a:pPr marL="171450" indent="-171450">
                <a:lnSpc>
                  <a:spcPct val="107000"/>
                </a:lnSpc>
                <a:spcAft>
                  <a:spcPts val="800"/>
                </a:spcAft>
                <a:buFont typeface="Arial" panose="020B0604020202020204" pitchFamily="34" charset="0"/>
                <a:buChar char="•"/>
              </a:pPr>
              <a: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A moins que vous ne soyez des Robinsons Crusoé, prévoyez de </a:t>
              </a:r>
              <a:b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br>
              <a:r>
                <a:rPr lang="fr-FR" sz="900" b="1" dirty="0">
                  <a:solidFill>
                    <a:srgbClr val="50794E"/>
                  </a:solidFill>
                  <a:effectLst/>
                  <a:latin typeface="Montserrat" panose="00000500000000000000" pitchFamily="2" charset="0"/>
                  <a:ea typeface="Calibri" panose="020F0502020204030204" pitchFamily="34" charset="0"/>
                  <a:cs typeface="Times New Roman" panose="02020603050405020304" pitchFamily="18" charset="0"/>
                </a:rPr>
                <a:t>bonnes chaussures de randonnée !</a:t>
              </a:r>
            </a:p>
            <a:p>
              <a:pPr marL="171450" indent="-171450">
                <a:lnSpc>
                  <a:spcPct val="107000"/>
                </a:lnSpc>
                <a:spcAft>
                  <a:spcPts val="800"/>
                </a:spcAft>
                <a:buFont typeface="Arial" panose="020B0604020202020204" pitchFamily="34" charset="0"/>
                <a:buChar char="•"/>
              </a:pPr>
              <a:r>
                <a:rPr lang="fr-FR" sz="900" b="1" dirty="0">
                  <a:solidFill>
                    <a:srgbClr val="50794E"/>
                  </a:solidFill>
                  <a:effectLst/>
                  <a:latin typeface="Montserrat" panose="00000500000000000000" pitchFamily="2" charset="0"/>
                  <a:ea typeface="Calibri" panose="020F0502020204030204" pitchFamily="34" charset="0"/>
                  <a:cs typeface="Times New Roman" panose="02020603050405020304" pitchFamily="18" charset="0"/>
                </a:rPr>
                <a:t>Soyez respectueux de la nature :  </a:t>
              </a:r>
              <a: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les fleurs sont tellement plus belles dans leur écrin de verdure !</a:t>
              </a:r>
            </a:p>
            <a:p>
              <a:pPr marL="171450" indent="-171450">
                <a:lnSpc>
                  <a:spcPct val="107000"/>
                </a:lnSpc>
                <a:spcAft>
                  <a:spcPts val="800"/>
                </a:spcAft>
                <a:buFont typeface="Arial" panose="020B0604020202020204" pitchFamily="34" charset="0"/>
                <a:buChar char="•"/>
              </a:pPr>
              <a: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Comme les animaux, ne laissez que des traces qui s’effacent ! </a:t>
              </a:r>
              <a:br>
                <a:rPr lang="fr-FR" sz="90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br>
              <a:r>
                <a:rPr lang="fr-FR" sz="900" b="1" dirty="0">
                  <a:solidFill>
                    <a:srgbClr val="50794E"/>
                  </a:solidFill>
                  <a:effectLst/>
                  <a:latin typeface="Montserrat" panose="00000500000000000000" pitchFamily="2" charset="0"/>
                  <a:ea typeface="Calibri" panose="020F0502020204030204" pitchFamily="34" charset="0"/>
                  <a:cs typeface="Times New Roman" panose="02020603050405020304" pitchFamily="18" charset="0"/>
                </a:rPr>
                <a:t>Pas de déchets ! </a:t>
              </a:r>
            </a:p>
          </p:txBody>
        </p:sp>
        <p:pic>
          <p:nvPicPr>
            <p:cNvPr id="13" name="Graphique 12" descr="Bouteille d’eau avec un remplissage uni">
              <a:extLst>
                <a:ext uri="{FF2B5EF4-FFF2-40B4-BE49-F238E27FC236}">
                  <a16:creationId xmlns:a16="http://schemas.microsoft.com/office/drawing/2014/main" id="{ECDFC7A3-98FF-4CCB-BEDC-33C0492DE85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579400">
              <a:off x="164433" y="2448556"/>
              <a:ext cx="286204" cy="286204"/>
            </a:xfrm>
            <a:prstGeom prst="rect">
              <a:avLst/>
            </a:prstGeom>
          </p:spPr>
        </p:pic>
        <p:pic>
          <p:nvPicPr>
            <p:cNvPr id="31" name="Graphique 30" descr="Botte avec un remplissage uni">
              <a:extLst>
                <a:ext uri="{FF2B5EF4-FFF2-40B4-BE49-F238E27FC236}">
                  <a16:creationId xmlns:a16="http://schemas.microsoft.com/office/drawing/2014/main" id="{B4E20551-2F67-4704-96CB-CF19127D19C8}"/>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p:blipFill>
          <p:spPr>
            <a:xfrm rot="1579400">
              <a:off x="180731" y="2854893"/>
              <a:ext cx="291729" cy="291729"/>
            </a:xfrm>
            <a:prstGeom prst="rect">
              <a:avLst/>
            </a:prstGeom>
          </p:spPr>
        </p:pic>
        <p:pic>
          <p:nvPicPr>
            <p:cNvPr id="32" name="Graphique 31" descr="Pissenlit avec un remplissage uni">
              <a:extLst>
                <a:ext uri="{FF2B5EF4-FFF2-40B4-BE49-F238E27FC236}">
                  <a16:creationId xmlns:a16="http://schemas.microsoft.com/office/drawing/2014/main" id="{9E08FDF4-3399-4114-8499-9DBF2CE118DF}"/>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rot="21419312">
              <a:off x="204662" y="3214522"/>
              <a:ext cx="286204" cy="286204"/>
            </a:xfrm>
            <a:prstGeom prst="rect">
              <a:avLst/>
            </a:prstGeom>
          </p:spPr>
        </p:pic>
        <p:pic>
          <p:nvPicPr>
            <p:cNvPr id="35" name="Graphique 34" descr="Dépôt d’ordures interdit avec un remplissage uni">
              <a:extLst>
                <a:ext uri="{FF2B5EF4-FFF2-40B4-BE49-F238E27FC236}">
                  <a16:creationId xmlns:a16="http://schemas.microsoft.com/office/drawing/2014/main" id="{A7906AAF-13D9-4C30-8F98-424741CE7FD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rcRect/>
            <a:stretch/>
          </p:blipFill>
          <p:spPr>
            <a:xfrm>
              <a:off x="144673" y="3634910"/>
              <a:ext cx="282045" cy="282045"/>
            </a:xfrm>
            <a:prstGeom prst="rect">
              <a:avLst/>
            </a:prstGeom>
          </p:spPr>
        </p:pic>
      </p:grpSp>
      <p:pic>
        <p:nvPicPr>
          <p:cNvPr id="17" name="Graphique 16" descr="Cyclisme avec un remplissage uni">
            <a:extLst>
              <a:ext uri="{FF2B5EF4-FFF2-40B4-BE49-F238E27FC236}">
                <a16:creationId xmlns:a16="http://schemas.microsoft.com/office/drawing/2014/main" id="{EC298D93-DCAA-457B-8B6F-7FE30C38FA15}"/>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5137438" y="1098219"/>
            <a:ext cx="275692" cy="275692"/>
          </a:xfrm>
          <a:prstGeom prst="rect">
            <a:avLst/>
          </a:prstGeom>
        </p:spPr>
      </p:pic>
      <p:pic>
        <p:nvPicPr>
          <p:cNvPr id="39" name="Graphique 38" descr="Cheval avec un remplissage uni">
            <a:extLst>
              <a:ext uri="{FF2B5EF4-FFF2-40B4-BE49-F238E27FC236}">
                <a16:creationId xmlns:a16="http://schemas.microsoft.com/office/drawing/2014/main" id="{F6C7CB69-47AE-49E7-A413-80B39E0CBF7B}"/>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rcRect/>
          <a:stretch/>
        </p:blipFill>
        <p:spPr>
          <a:xfrm>
            <a:off x="5459723" y="1098219"/>
            <a:ext cx="275692" cy="275692"/>
          </a:xfrm>
          <a:prstGeom prst="rect">
            <a:avLst/>
          </a:prstGeom>
        </p:spPr>
      </p:pic>
      <p:sp>
        <p:nvSpPr>
          <p:cNvPr id="33" name="Rectangle 32">
            <a:extLst>
              <a:ext uri="{FF2B5EF4-FFF2-40B4-BE49-F238E27FC236}">
                <a16:creationId xmlns:a16="http://schemas.microsoft.com/office/drawing/2014/main" id="{6FFA63BB-3E00-4D59-9CEB-964A0CF1AA32}"/>
              </a:ext>
            </a:extLst>
          </p:cNvPr>
          <p:cNvSpPr/>
          <p:nvPr/>
        </p:nvSpPr>
        <p:spPr>
          <a:xfrm>
            <a:off x="153824" y="1775516"/>
            <a:ext cx="1576709" cy="285384"/>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000" dirty="0">
                <a:latin typeface="Montserrat Light" panose="00000400000000000000" pitchFamily="2" charset="0"/>
              </a:rPr>
              <a:t>Font de la Malle</a:t>
            </a:r>
          </a:p>
        </p:txBody>
      </p:sp>
      <p:sp>
        <p:nvSpPr>
          <p:cNvPr id="37" name="Rectangle 36">
            <a:extLst>
              <a:ext uri="{FF2B5EF4-FFF2-40B4-BE49-F238E27FC236}">
                <a16:creationId xmlns:a16="http://schemas.microsoft.com/office/drawing/2014/main" id="{AFBD020A-5FC7-4A6E-808D-25DC9787B124}"/>
              </a:ext>
            </a:extLst>
          </p:cNvPr>
          <p:cNvSpPr/>
          <p:nvPr/>
        </p:nvSpPr>
        <p:spPr>
          <a:xfrm>
            <a:off x="1707055" y="1775516"/>
            <a:ext cx="3071775" cy="285384"/>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1000" dirty="0">
                <a:latin typeface="Montserrat Light" panose="00000400000000000000" pitchFamily="2" charset="0"/>
              </a:rPr>
              <a:t>Eglise de Saint-Julien et sa superbe fresque</a:t>
            </a:r>
          </a:p>
        </p:txBody>
      </p:sp>
      <p:pic>
        <p:nvPicPr>
          <p:cNvPr id="38" name="Image 37">
            <a:extLst>
              <a:ext uri="{FF2B5EF4-FFF2-40B4-BE49-F238E27FC236}">
                <a16:creationId xmlns:a16="http://schemas.microsoft.com/office/drawing/2014/main" id="{EDA997CA-BFDE-436A-AE55-1899311C0807}"/>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8893824" y="5893080"/>
            <a:ext cx="886471" cy="886471"/>
          </a:xfrm>
          <a:prstGeom prst="rect">
            <a:avLst/>
          </a:prstGeom>
        </p:spPr>
      </p:pic>
    </p:spTree>
    <p:extLst>
      <p:ext uri="{BB962C8B-B14F-4D97-AF65-F5344CB8AC3E}">
        <p14:creationId xmlns:p14="http://schemas.microsoft.com/office/powerpoint/2010/main" val="377505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66E3FF3C-A890-45B1-9EF1-12F75AA44E1C}"/>
              </a:ext>
            </a:extLst>
          </p:cNvPr>
          <p:cNvPicPr>
            <a:picLocks noChangeAspect="1"/>
          </p:cNvPicPr>
          <p:nvPr/>
        </p:nvPicPr>
        <p:blipFill>
          <a:blip r:embed="rId2"/>
          <a:stretch>
            <a:fillRect/>
          </a:stretch>
        </p:blipFill>
        <p:spPr>
          <a:xfrm>
            <a:off x="86148" y="298610"/>
            <a:ext cx="4911985" cy="2802923"/>
          </a:xfrm>
          <a:prstGeom prst="rect">
            <a:avLst/>
          </a:prstGeom>
        </p:spPr>
      </p:pic>
      <p:sp>
        <p:nvSpPr>
          <p:cNvPr id="32" name="ZoneTexte 31">
            <a:extLst>
              <a:ext uri="{FF2B5EF4-FFF2-40B4-BE49-F238E27FC236}">
                <a16:creationId xmlns:a16="http://schemas.microsoft.com/office/drawing/2014/main" id="{4F949AB0-B1AE-4F4B-9644-89E36AA0B3D2}"/>
              </a:ext>
            </a:extLst>
          </p:cNvPr>
          <p:cNvSpPr txBox="1"/>
          <p:nvPr/>
        </p:nvSpPr>
        <p:spPr>
          <a:xfrm>
            <a:off x="1311257" y="3148870"/>
            <a:ext cx="3453916" cy="706997"/>
          </a:xfrm>
          <a:prstGeom prst="roundRect">
            <a:avLst>
              <a:gd name="adj" fmla="val 12064"/>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nchor="b">
            <a:spAutoFit/>
          </a:bodyPr>
          <a:lstStyle/>
          <a:p>
            <a:pPr>
              <a:lnSpc>
                <a:spcPct val="107000"/>
              </a:lnSpc>
              <a:spcAft>
                <a:spcPts val="800"/>
              </a:spcAft>
            </a:pPr>
            <a:r>
              <a:rPr lang="fr-FR" sz="700" b="1" dirty="0">
                <a:solidFill>
                  <a:srgbClr val="000000"/>
                </a:solidFill>
                <a:latin typeface="Montserrat Light" panose="00000400000000000000"/>
                <a:ea typeface="Calibri" panose="020F0502020204030204" pitchFamily="34" charset="0"/>
                <a:cs typeface="Times New Roman" panose="02020603050405020304" pitchFamily="18" charset="0"/>
              </a:rPr>
              <a:t>Départ : </a:t>
            </a:r>
            <a:r>
              <a:rPr lang="fr-FR" sz="700" dirty="0">
                <a:effectLst/>
                <a:latin typeface="Montserrat Light" panose="00000400000000000000"/>
                <a:ea typeface="Montserrat" panose="00000500000000000000"/>
                <a:cs typeface="Montserrat" panose="00000500000000000000"/>
              </a:rPr>
              <a:t>Depuis le panneau d’appel </a:t>
            </a:r>
            <a:r>
              <a:rPr lang="fr-FR" sz="700" b="1" dirty="0">
                <a:effectLst/>
                <a:latin typeface="Montserrat Light" panose="00000400000000000000"/>
                <a:ea typeface="Montserrat" panose="00000500000000000000"/>
                <a:cs typeface="Montserrat" panose="00000500000000000000"/>
              </a:rPr>
              <a:t>situé devant la mairie de St-Julien</a:t>
            </a:r>
            <a:r>
              <a:rPr lang="fr-FR" sz="700" dirty="0">
                <a:effectLst/>
                <a:latin typeface="Montserrat Light" panose="00000400000000000000"/>
                <a:ea typeface="Montserrat" panose="00000500000000000000"/>
                <a:cs typeface="Montserrat" panose="00000500000000000000"/>
              </a:rPr>
              <a:t>, prendre à gauche la </a:t>
            </a:r>
            <a:r>
              <a:rPr lang="fr-FR" sz="700">
                <a:effectLst/>
                <a:latin typeface="Montserrat Light" panose="00000400000000000000"/>
                <a:ea typeface="Montserrat" panose="00000500000000000000"/>
                <a:cs typeface="Montserrat" panose="00000500000000000000"/>
              </a:rPr>
              <a:t>rue principale </a:t>
            </a:r>
            <a:r>
              <a:rPr lang="fr-FR" sz="700" dirty="0">
                <a:effectLst/>
                <a:latin typeface="Montserrat Light" panose="00000400000000000000"/>
                <a:ea typeface="Montserrat" panose="00000500000000000000"/>
                <a:cs typeface="Montserrat" panose="00000500000000000000"/>
              </a:rPr>
              <a:t>vers l’église. Juste avant l’église prendre la rue à gauche. Poursuivre entre les maisons. A la bifurcation, partir à droite. Arrivé à la route départementale, traverser et partir en face direction « Jean Petit ».</a:t>
            </a:r>
            <a:endParaRPr lang="fr-FR" sz="700" dirty="0">
              <a:effectLst/>
              <a:latin typeface="Montserrat Light" panose="00000400000000000000"/>
              <a:ea typeface="Calibri" panose="020F0502020204030204" pitchFamily="34" charset="0"/>
              <a:cs typeface="Times New Roman" panose="02020603050405020304" pitchFamily="18" charset="0"/>
            </a:endParaRPr>
          </a:p>
        </p:txBody>
      </p:sp>
      <p:grpSp>
        <p:nvGrpSpPr>
          <p:cNvPr id="2" name="Groupe 1">
            <a:extLst>
              <a:ext uri="{FF2B5EF4-FFF2-40B4-BE49-F238E27FC236}">
                <a16:creationId xmlns:a16="http://schemas.microsoft.com/office/drawing/2014/main" id="{21357FF7-D6E3-4D09-80BD-71B83EC35DBB}"/>
              </a:ext>
            </a:extLst>
          </p:cNvPr>
          <p:cNvGrpSpPr/>
          <p:nvPr/>
        </p:nvGrpSpPr>
        <p:grpSpPr>
          <a:xfrm>
            <a:off x="114695" y="2890064"/>
            <a:ext cx="2044144" cy="973125"/>
            <a:chOff x="5018343" y="2464356"/>
            <a:chExt cx="2044144" cy="973125"/>
          </a:xfrm>
        </p:grpSpPr>
        <p:sp>
          <p:nvSpPr>
            <p:cNvPr id="9" name="Rectangle 8">
              <a:extLst>
                <a:ext uri="{FF2B5EF4-FFF2-40B4-BE49-F238E27FC236}">
                  <a16:creationId xmlns:a16="http://schemas.microsoft.com/office/drawing/2014/main" id="{513A6175-A922-4BC3-9339-E7EA616C1665}"/>
                </a:ext>
              </a:extLst>
            </p:cNvPr>
            <p:cNvSpPr/>
            <p:nvPr/>
          </p:nvSpPr>
          <p:spPr>
            <a:xfrm>
              <a:off x="5018343" y="2464356"/>
              <a:ext cx="1072728" cy="973125"/>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74" name="Ellipse 73">
              <a:extLst>
                <a:ext uri="{FF2B5EF4-FFF2-40B4-BE49-F238E27FC236}">
                  <a16:creationId xmlns:a16="http://schemas.microsoft.com/office/drawing/2014/main" id="{AED1C9F9-E2E6-4260-9CD0-181FAD6D1D9B}"/>
                </a:ext>
              </a:extLst>
            </p:cNvPr>
            <p:cNvSpPr/>
            <p:nvPr/>
          </p:nvSpPr>
          <p:spPr>
            <a:xfrm>
              <a:off x="5081251" y="2537550"/>
              <a:ext cx="140936" cy="1409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FR" sz="600" b="1" dirty="0">
                  <a:effectLst/>
                  <a:latin typeface="Montserrat" panose="00000500000000000000" pitchFamily="2" charset="0"/>
                  <a:ea typeface="Calibri" panose="020F0502020204030204" pitchFamily="34" charset="0"/>
                  <a:cs typeface="Times New Roman" panose="02020603050405020304" pitchFamily="18" charset="0"/>
                </a:rPr>
                <a:t>x</a:t>
              </a:r>
              <a:endParaRPr lang="fr-FR" sz="1100" dirty="0">
                <a:effectLst/>
                <a:ea typeface="Calibri" panose="020F0502020204030204" pitchFamily="34" charset="0"/>
                <a:cs typeface="Times New Roman" panose="02020603050405020304" pitchFamily="18" charset="0"/>
              </a:endParaRPr>
            </a:p>
          </p:txBody>
        </p:sp>
        <p:sp>
          <p:nvSpPr>
            <p:cNvPr id="76" name="ZoneTexte 75">
              <a:extLst>
                <a:ext uri="{FF2B5EF4-FFF2-40B4-BE49-F238E27FC236}">
                  <a16:creationId xmlns:a16="http://schemas.microsoft.com/office/drawing/2014/main" id="{0B012965-8315-4991-9D19-7AC92D761506}"/>
                </a:ext>
              </a:extLst>
            </p:cNvPr>
            <p:cNvSpPr txBox="1"/>
            <p:nvPr/>
          </p:nvSpPr>
          <p:spPr>
            <a:xfrm>
              <a:off x="5200863" y="2518652"/>
              <a:ext cx="648154" cy="200055"/>
            </a:xfrm>
            <a:prstGeom prst="rect">
              <a:avLst/>
            </a:prstGeom>
            <a:noFill/>
          </p:spPr>
          <p:txBody>
            <a:bodyPr wrap="square" rtlCol="0">
              <a:spAutoFit/>
            </a:bodyPr>
            <a:lstStyle/>
            <a:p>
              <a:r>
                <a:rPr lang="fr-FR" sz="700" dirty="0">
                  <a:latin typeface="Arial" panose="020B0604020202020204" pitchFamily="34" charset="0"/>
                  <a:ea typeface="Calibri" panose="020F0502020204030204" pitchFamily="34" charset="0"/>
                  <a:cs typeface="Arial" panose="020B0604020202020204" pitchFamily="34" charset="0"/>
                </a:rPr>
                <a:t>Etape</a:t>
              </a:r>
              <a:endParaRPr lang="fr-FR" sz="7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71" name="Graphique 3">
              <a:extLst>
                <a:ext uri="{FF2B5EF4-FFF2-40B4-BE49-F238E27FC236}">
                  <a16:creationId xmlns:a16="http://schemas.microsoft.com/office/drawing/2014/main" id="{C311F109-9244-4FFB-A8DE-D1C136C4260E}"/>
                </a:ext>
              </a:extLst>
            </p:cNvPr>
            <p:cNvPicPr/>
            <p:nvPr/>
          </p:nvPicPr>
          <p:blipFill>
            <a:blip r:embed="rId3">
              <a:extLst>
                <a:ext uri="{96DAC541-7B7A-43D3-8B79-37D633B846F1}">
                  <asvg:svgBlip xmlns:asvg="http://schemas.microsoft.com/office/drawing/2016/SVG/main" r:embed="rId4"/>
                </a:ext>
              </a:extLst>
            </a:blip>
            <a:stretch>
              <a:fillRect/>
            </a:stretch>
          </p:blipFill>
          <p:spPr>
            <a:xfrm>
              <a:off x="5104913" y="3195977"/>
              <a:ext cx="95949" cy="146333"/>
            </a:xfrm>
            <a:prstGeom prst="rect">
              <a:avLst/>
            </a:prstGeom>
          </p:spPr>
        </p:pic>
        <p:pic>
          <p:nvPicPr>
            <p:cNvPr id="72" name="Graphique 2">
              <a:extLst>
                <a:ext uri="{FF2B5EF4-FFF2-40B4-BE49-F238E27FC236}">
                  <a16:creationId xmlns:a16="http://schemas.microsoft.com/office/drawing/2014/main" id="{C58E43AD-372F-4A71-8AE3-65471A2F558B}"/>
                </a:ext>
              </a:extLst>
            </p:cNvPr>
            <p:cNvPicPr/>
            <p:nvPr/>
          </p:nvPicPr>
          <p:blipFill>
            <a:blip r:embed="rId5">
              <a:extLst>
                <a:ext uri="{96DAC541-7B7A-43D3-8B79-37D633B846F1}">
                  <asvg:svgBlip xmlns:asvg="http://schemas.microsoft.com/office/drawing/2016/SVG/main" r:embed="rId6"/>
                </a:ext>
              </a:extLst>
            </a:blip>
            <a:stretch>
              <a:fillRect/>
            </a:stretch>
          </p:blipFill>
          <p:spPr>
            <a:xfrm>
              <a:off x="5092638" y="2973759"/>
              <a:ext cx="129549" cy="140796"/>
            </a:xfrm>
            <a:prstGeom prst="rect">
              <a:avLst/>
            </a:prstGeom>
          </p:spPr>
        </p:pic>
        <p:pic>
          <p:nvPicPr>
            <p:cNvPr id="73" name="Graphique 4">
              <a:extLst>
                <a:ext uri="{FF2B5EF4-FFF2-40B4-BE49-F238E27FC236}">
                  <a16:creationId xmlns:a16="http://schemas.microsoft.com/office/drawing/2014/main" id="{CF356913-E15B-4ABF-BF8F-83FFD27D098F}"/>
                </a:ext>
              </a:extLst>
            </p:cNvPr>
            <p:cNvPicPr/>
            <p:nvPr/>
          </p:nvPicPr>
          <p:blipFill>
            <a:blip r:embed="rId7">
              <a:extLst>
                <a:ext uri="{96DAC541-7B7A-43D3-8B79-37D633B846F1}">
                  <asvg:svgBlip xmlns:asvg="http://schemas.microsoft.com/office/drawing/2016/SVG/main" r:embed="rId8"/>
                </a:ext>
              </a:extLst>
            </a:blip>
            <a:stretch>
              <a:fillRect/>
            </a:stretch>
          </p:blipFill>
          <p:spPr>
            <a:xfrm>
              <a:off x="5081251" y="2736965"/>
              <a:ext cx="146318" cy="153313"/>
            </a:xfrm>
            <a:prstGeom prst="rect">
              <a:avLst/>
            </a:prstGeom>
          </p:spPr>
        </p:pic>
        <p:sp>
          <p:nvSpPr>
            <p:cNvPr id="77" name="ZoneTexte 76">
              <a:extLst>
                <a:ext uri="{FF2B5EF4-FFF2-40B4-BE49-F238E27FC236}">
                  <a16:creationId xmlns:a16="http://schemas.microsoft.com/office/drawing/2014/main" id="{B7BAAE8A-6276-4CBF-B835-61E9506B9CD4}"/>
                </a:ext>
              </a:extLst>
            </p:cNvPr>
            <p:cNvSpPr txBox="1"/>
            <p:nvPr/>
          </p:nvSpPr>
          <p:spPr>
            <a:xfrm>
              <a:off x="5205170" y="2661343"/>
              <a:ext cx="707034" cy="307777"/>
            </a:xfrm>
            <a:prstGeom prst="rect">
              <a:avLst/>
            </a:prstGeom>
            <a:noFill/>
          </p:spPr>
          <p:txBody>
            <a:bodyPr wrap="square" rtlCol="0">
              <a:spAutoFit/>
            </a:bodyPr>
            <a:lstStyle/>
            <a:p>
              <a:r>
                <a:rPr lang="fr-FR" sz="700" dirty="0">
                  <a:latin typeface="Arial" panose="020B0604020202020204" pitchFamily="34" charset="0"/>
                  <a:ea typeface="Calibri" panose="020F0502020204030204" pitchFamily="34" charset="0"/>
                  <a:cs typeface="Arial" panose="020B0604020202020204" pitchFamily="34" charset="0"/>
                </a:rPr>
                <a:t>Panorama</a:t>
              </a:r>
            </a:p>
            <a:p>
              <a:r>
                <a:rPr lang="fr-FR" sz="700" dirty="0">
                  <a:latin typeface="Arial" panose="020B0604020202020204" pitchFamily="34" charset="0"/>
                  <a:ea typeface="Calibri" panose="020F0502020204030204" pitchFamily="34" charset="0"/>
                  <a:cs typeface="Arial" panose="020B0604020202020204" pitchFamily="34" charset="0"/>
                </a:rPr>
                <a:t>Paysage</a:t>
              </a:r>
              <a:endParaRPr lang="fr-FR" sz="700" dirty="0">
                <a:effectLst/>
                <a:latin typeface="Arial" panose="020B0604020202020204" pitchFamily="34" charset="0"/>
                <a:ea typeface="Calibri" panose="020F0502020204030204" pitchFamily="34" charset="0"/>
                <a:cs typeface="Arial" panose="020B0604020202020204" pitchFamily="34" charset="0"/>
              </a:endParaRPr>
            </a:p>
          </p:txBody>
        </p:sp>
        <p:sp>
          <p:nvSpPr>
            <p:cNvPr id="78" name="ZoneTexte 77">
              <a:extLst>
                <a:ext uri="{FF2B5EF4-FFF2-40B4-BE49-F238E27FC236}">
                  <a16:creationId xmlns:a16="http://schemas.microsoft.com/office/drawing/2014/main" id="{61EA9232-AF53-43DF-8D72-3DF979B8B01A}"/>
                </a:ext>
              </a:extLst>
            </p:cNvPr>
            <p:cNvSpPr txBox="1"/>
            <p:nvPr/>
          </p:nvSpPr>
          <p:spPr>
            <a:xfrm>
              <a:off x="5200782" y="2915443"/>
              <a:ext cx="890207" cy="307777"/>
            </a:xfrm>
            <a:prstGeom prst="rect">
              <a:avLst/>
            </a:prstGeom>
            <a:noFill/>
          </p:spPr>
          <p:txBody>
            <a:bodyPr wrap="square" rtlCol="0">
              <a:spAutoFit/>
            </a:bodyPr>
            <a:lstStyle/>
            <a:p>
              <a:r>
                <a:rPr lang="fr-FR" sz="700" dirty="0">
                  <a:latin typeface="Arial" panose="020B0604020202020204" pitchFamily="34" charset="0"/>
                  <a:ea typeface="Calibri" panose="020F0502020204030204" pitchFamily="34" charset="0"/>
                  <a:cs typeface="Arial" panose="020B0604020202020204" pitchFamily="34" charset="0"/>
                </a:rPr>
                <a:t>Patrimoine bâti </a:t>
              </a:r>
            </a:p>
            <a:p>
              <a:r>
                <a:rPr lang="fr-FR" sz="700" dirty="0">
                  <a:latin typeface="Arial" panose="020B0604020202020204" pitchFamily="34" charset="0"/>
                  <a:ea typeface="Calibri" panose="020F0502020204030204" pitchFamily="34" charset="0"/>
                  <a:cs typeface="Arial" panose="020B0604020202020204" pitchFamily="34" charset="0"/>
                </a:rPr>
                <a:t>et architecture </a:t>
              </a:r>
              <a:endParaRPr lang="fr-FR" sz="700" dirty="0">
                <a:effectLst/>
                <a:latin typeface="Arial" panose="020B0604020202020204" pitchFamily="34" charset="0"/>
                <a:ea typeface="Calibri" panose="020F0502020204030204" pitchFamily="34" charset="0"/>
                <a:cs typeface="Arial" panose="020B0604020202020204" pitchFamily="34" charset="0"/>
              </a:endParaRPr>
            </a:p>
          </p:txBody>
        </p:sp>
        <p:sp>
          <p:nvSpPr>
            <p:cNvPr id="79" name="ZoneTexte 78">
              <a:extLst>
                <a:ext uri="{FF2B5EF4-FFF2-40B4-BE49-F238E27FC236}">
                  <a16:creationId xmlns:a16="http://schemas.microsoft.com/office/drawing/2014/main" id="{2FFAC06F-1FB2-4CCA-AD9D-EF08BBD8C80F}"/>
                </a:ext>
              </a:extLst>
            </p:cNvPr>
            <p:cNvSpPr txBox="1"/>
            <p:nvPr/>
          </p:nvSpPr>
          <p:spPr>
            <a:xfrm>
              <a:off x="5185955" y="3180284"/>
              <a:ext cx="1876532" cy="205296"/>
            </a:xfrm>
            <a:prstGeom prst="rect">
              <a:avLst/>
            </a:prstGeom>
            <a:noFill/>
          </p:spPr>
          <p:txBody>
            <a:bodyPr wrap="square" rtlCol="0">
              <a:spAutoFit/>
            </a:bodyPr>
            <a:lstStyle/>
            <a:p>
              <a:r>
                <a:rPr lang="fr-FR" sz="700" dirty="0">
                  <a:latin typeface="Arial" panose="020B0604020202020204" pitchFamily="34" charset="0"/>
                  <a:ea typeface="Calibri" panose="020F0502020204030204" pitchFamily="34" charset="0"/>
                  <a:cs typeface="Arial" panose="020B0604020202020204" pitchFamily="34" charset="0"/>
                </a:rPr>
                <a:t>Patrimoine naturel</a:t>
              </a:r>
              <a:endParaRPr lang="fr-FR" sz="700" dirty="0">
                <a:effectLst/>
                <a:latin typeface="Arial" panose="020B0604020202020204" pitchFamily="34" charset="0"/>
                <a:ea typeface="Calibri" panose="020F0502020204030204" pitchFamily="34" charset="0"/>
                <a:cs typeface="Arial" panose="020B0604020202020204" pitchFamily="34" charset="0"/>
              </a:endParaRPr>
            </a:p>
          </p:txBody>
        </p:sp>
      </p:grpSp>
      <p:sp>
        <p:nvSpPr>
          <p:cNvPr id="80" name="ZoneTexte 79">
            <a:extLst>
              <a:ext uri="{FF2B5EF4-FFF2-40B4-BE49-F238E27FC236}">
                <a16:creationId xmlns:a16="http://schemas.microsoft.com/office/drawing/2014/main" id="{3BF84060-F224-4253-8633-6F42AD4D4E3D}"/>
              </a:ext>
            </a:extLst>
          </p:cNvPr>
          <p:cNvSpPr txBox="1"/>
          <p:nvPr/>
        </p:nvSpPr>
        <p:spPr>
          <a:xfrm>
            <a:off x="114695" y="100907"/>
            <a:ext cx="1632574" cy="369332"/>
          </a:xfrm>
          <a:prstGeom prst="rect">
            <a:avLst/>
          </a:prstGeom>
          <a:solidFill>
            <a:schemeClr val="bg1"/>
          </a:solidFill>
        </p:spPr>
        <p:txBody>
          <a:bodyPr wrap="square" rtlCol="0">
            <a:spAutoFit/>
          </a:bodyPr>
          <a:lstStyle/>
          <a:p>
            <a:r>
              <a:rPr lang="fr-FR" b="1" dirty="0">
                <a:effectLst/>
                <a:latin typeface="Montserrat" panose="00000500000000000000" pitchFamily="2" charset="0"/>
                <a:ea typeface="Calibri" panose="020F0502020204030204" pitchFamily="34" charset="0"/>
                <a:cs typeface="Times New Roman" panose="02020603050405020304" pitchFamily="18" charset="0"/>
              </a:rPr>
              <a:t>Pas-</a:t>
            </a:r>
            <a:r>
              <a:rPr lang="fr-FR" b="1" dirty="0">
                <a:solidFill>
                  <a:srgbClr val="8DC349"/>
                </a:solidFill>
                <a:effectLst/>
                <a:latin typeface="Montserrat" panose="00000500000000000000" pitchFamily="2" charset="0"/>
                <a:ea typeface="Calibri" panose="020F0502020204030204" pitchFamily="34" charset="0"/>
                <a:cs typeface="Times New Roman" panose="02020603050405020304" pitchFamily="18" charset="0"/>
              </a:rPr>
              <a:t>à-pas</a:t>
            </a:r>
            <a:endParaRPr lang="fr-FR" sz="1400" dirty="0">
              <a:solidFill>
                <a:srgbClr val="8DC349"/>
              </a:solidFill>
              <a:latin typeface="Montserrat Bold" panose="00000800000000000000" pitchFamily="2" charset="0"/>
            </a:endParaRPr>
          </a:p>
        </p:txBody>
      </p:sp>
      <p:sp>
        <p:nvSpPr>
          <p:cNvPr id="48" name="ZoneTexte 47">
            <a:extLst>
              <a:ext uri="{FF2B5EF4-FFF2-40B4-BE49-F238E27FC236}">
                <a16:creationId xmlns:a16="http://schemas.microsoft.com/office/drawing/2014/main" id="{60BB24DC-68D3-4AAE-BEB6-484F0D153765}"/>
              </a:ext>
            </a:extLst>
          </p:cNvPr>
          <p:cNvSpPr txBox="1"/>
          <p:nvPr/>
        </p:nvSpPr>
        <p:spPr>
          <a:xfrm>
            <a:off x="5104035" y="4284576"/>
            <a:ext cx="4681525" cy="342505"/>
          </a:xfrm>
          <a:prstGeom prst="roundRect">
            <a:avLst>
              <a:gd name="adj" fmla="val 23364"/>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5000"/>
              </a:lnSpc>
              <a:spcAft>
                <a:spcPts val="1000"/>
              </a:spcAft>
            </a:pPr>
            <a:r>
              <a:rPr lang="fr-FR" sz="700" b="1" dirty="0">
                <a:solidFill>
                  <a:srgbClr val="000000"/>
                </a:solidFill>
                <a:effectLst/>
                <a:latin typeface="Montserrat Light" panose="00000400000000000000"/>
                <a:ea typeface="Montserrat" panose="00000500000000000000"/>
                <a:cs typeface="Montserrat" panose="00000500000000000000"/>
              </a:rPr>
              <a:t>10. </a:t>
            </a:r>
            <a:r>
              <a:rPr lang="fr-FR" sz="700" b="0" dirty="0">
                <a:solidFill>
                  <a:srgbClr val="000000"/>
                </a:solidFill>
                <a:effectLst/>
                <a:latin typeface="Montserrat Light" panose="00000400000000000000"/>
                <a:ea typeface="Montserrat" panose="00000500000000000000"/>
                <a:cs typeface="Montserrat" panose="00000500000000000000"/>
              </a:rPr>
              <a:t>A la route prendre à gauche. Au prochain croisement, continuer tout droit. Au suivant, prendre la route à droite direction « Le Mondou Haut ».</a:t>
            </a:r>
            <a:endParaRPr lang="fr-FR" sz="700" b="1" dirty="0">
              <a:effectLst/>
              <a:latin typeface="Montserrat Light" panose="00000400000000000000"/>
              <a:ea typeface="Montserrat" panose="00000500000000000000"/>
              <a:cs typeface="Montserrat" panose="00000500000000000000"/>
            </a:endParaRPr>
          </a:p>
        </p:txBody>
      </p:sp>
      <p:sp>
        <p:nvSpPr>
          <p:cNvPr id="49" name="ZoneTexte 48">
            <a:extLst>
              <a:ext uri="{FF2B5EF4-FFF2-40B4-BE49-F238E27FC236}">
                <a16:creationId xmlns:a16="http://schemas.microsoft.com/office/drawing/2014/main" id="{CE1DA1DE-214F-47B5-AA66-2682FFE19CEF}"/>
              </a:ext>
            </a:extLst>
          </p:cNvPr>
          <p:cNvSpPr txBox="1"/>
          <p:nvPr/>
        </p:nvSpPr>
        <p:spPr>
          <a:xfrm>
            <a:off x="5106275" y="82765"/>
            <a:ext cx="4681528" cy="342505"/>
          </a:xfrm>
          <a:prstGeom prst="roundRect">
            <a:avLst>
              <a:gd name="adj" fmla="val 13290"/>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nSpc>
                <a:spcPct val="115000"/>
              </a:lnSpc>
              <a:spcAft>
                <a:spcPts val="1000"/>
              </a:spcAft>
              <a:buClr>
                <a:srgbClr val="000000"/>
              </a:buClr>
              <a:buSzPts val="1200"/>
            </a:pPr>
            <a:r>
              <a:rPr lang="fr-FR" sz="700" b="1" dirty="0">
                <a:solidFill>
                  <a:srgbClr val="000000"/>
                </a:solidFill>
                <a:effectLst/>
                <a:latin typeface="Montserrat Light" panose="00000400000000000000"/>
                <a:ea typeface="Montserrat" panose="00000500000000000000"/>
                <a:cs typeface="Montserrat" panose="00000500000000000000"/>
              </a:rPr>
              <a:t>2. </a:t>
            </a:r>
            <a:r>
              <a:rPr lang="fr-FR" sz="700" b="0" dirty="0">
                <a:solidFill>
                  <a:srgbClr val="000000"/>
                </a:solidFill>
                <a:effectLst/>
                <a:latin typeface="Montserrat Light" panose="00000400000000000000"/>
                <a:ea typeface="Montserrat" panose="00000500000000000000"/>
                <a:cs typeface="Montserrat" panose="00000500000000000000"/>
              </a:rPr>
              <a:t>Au STOP (D50) prendre à droite.</a:t>
            </a:r>
            <a:r>
              <a:rPr lang="fr-FR" sz="700" b="1" dirty="0">
                <a:effectLst/>
                <a:latin typeface="Montserrat Light" panose="00000400000000000000"/>
                <a:ea typeface="Montserrat" panose="00000500000000000000"/>
                <a:cs typeface="Montserrat" panose="00000500000000000000"/>
              </a:rPr>
              <a:t> </a:t>
            </a:r>
            <a:r>
              <a:rPr lang="fr-FR" sz="700" b="0" dirty="0">
                <a:solidFill>
                  <a:srgbClr val="000000"/>
                </a:solidFill>
                <a:effectLst/>
                <a:latin typeface="Montserrat Light" panose="00000400000000000000"/>
                <a:ea typeface="Montserrat" panose="00000500000000000000"/>
                <a:cs typeface="Montserrat" panose="00000500000000000000"/>
              </a:rPr>
              <a:t>Un peu plus loin, au lavoir prendre à gauche et tout de suite à droite.  Une centaine de mètres plus loin, prendre le chemin qui monte à gauche le long du bâtiment.</a:t>
            </a:r>
            <a:endParaRPr lang="fr-FR" sz="700" b="1" dirty="0">
              <a:effectLst/>
              <a:latin typeface="Montserrat Light" panose="00000400000000000000"/>
              <a:ea typeface="Montserrat" panose="00000500000000000000"/>
              <a:cs typeface="Montserrat" panose="00000500000000000000"/>
            </a:endParaRPr>
          </a:p>
        </p:txBody>
      </p:sp>
      <p:grpSp>
        <p:nvGrpSpPr>
          <p:cNvPr id="5" name="Groupe 4">
            <a:extLst>
              <a:ext uri="{FF2B5EF4-FFF2-40B4-BE49-F238E27FC236}">
                <a16:creationId xmlns:a16="http://schemas.microsoft.com/office/drawing/2014/main" id="{00E11CA4-D7A4-457B-A56F-87B2433215BD}"/>
              </a:ext>
            </a:extLst>
          </p:cNvPr>
          <p:cNvGrpSpPr/>
          <p:nvPr/>
        </p:nvGrpSpPr>
        <p:grpSpPr>
          <a:xfrm>
            <a:off x="133960" y="6174861"/>
            <a:ext cx="4650480" cy="429888"/>
            <a:chOff x="994301" y="3778557"/>
            <a:chExt cx="4650480" cy="429888"/>
          </a:xfrm>
        </p:grpSpPr>
        <p:sp>
          <p:nvSpPr>
            <p:cNvPr id="47" name="Rectangle : coins arrondis 46">
              <a:extLst>
                <a:ext uri="{FF2B5EF4-FFF2-40B4-BE49-F238E27FC236}">
                  <a16:creationId xmlns:a16="http://schemas.microsoft.com/office/drawing/2014/main" id="{9F810D50-D5E3-416B-AA84-9AE89D333900}"/>
                </a:ext>
              </a:extLst>
            </p:cNvPr>
            <p:cNvSpPr/>
            <p:nvPr/>
          </p:nvSpPr>
          <p:spPr>
            <a:xfrm>
              <a:off x="994301" y="3778557"/>
              <a:ext cx="4650480" cy="429888"/>
            </a:xfrm>
            <a:prstGeom prst="roundRect">
              <a:avLst>
                <a:gd name="adj" fmla="val 1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FR" sz="700" dirty="0">
                  <a:solidFill>
                    <a:schemeClr val="tx1"/>
                  </a:solidFill>
                  <a:effectLst/>
                  <a:latin typeface="Montserrat Light" panose="00000400000000000000"/>
                  <a:ea typeface="Calibri" panose="020F0502020204030204" pitchFamily="34" charset="0"/>
                  <a:cs typeface="Times New Roman" panose="02020603050405020304" pitchFamily="18" charset="0"/>
                </a:rPr>
                <a:t>        </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Vue sur </a:t>
              </a: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le château de Fénelon</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Il se trouve dans la commune de Sainte </a:t>
              </a:r>
              <a:r>
                <a:rPr lang="fr-FR" sz="700" b="0" dirty="0" err="1">
                  <a:solidFill>
                    <a:schemeClr val="tx1"/>
                  </a:solidFill>
                  <a:effectLst/>
                  <a:latin typeface="Montserrat Light" panose="00000400000000000000"/>
                  <a:ea typeface="Calibri" panose="020F0502020204030204" pitchFamily="34" charset="0"/>
                  <a:cs typeface="Times New Roman" panose="02020603050405020304" pitchFamily="18" charset="0"/>
                </a:rPr>
                <a:t>Mondane</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date du 14 et 17ème siècle. Il possède trois enceintes de protection. Il est dans un état remarquable. Ouvert à la visite d’avril à octobre.</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38" name="Graphique 4">
              <a:extLst>
                <a:ext uri="{FF2B5EF4-FFF2-40B4-BE49-F238E27FC236}">
                  <a16:creationId xmlns:a16="http://schemas.microsoft.com/office/drawing/2014/main" id="{28A75178-8A57-4646-A310-8B0202E4135C}"/>
                </a:ext>
              </a:extLst>
            </p:cNvPr>
            <p:cNvPicPr/>
            <p:nvPr/>
          </p:nvPicPr>
          <p:blipFill>
            <a:blip r:embed="rId7">
              <a:extLst>
                <a:ext uri="{96DAC541-7B7A-43D3-8B79-37D633B846F1}">
                  <asvg:svgBlip xmlns:asvg="http://schemas.microsoft.com/office/drawing/2016/SVG/main" r:embed="rId8"/>
                </a:ext>
              </a:extLst>
            </a:blip>
            <a:stretch>
              <a:fillRect/>
            </a:stretch>
          </p:blipFill>
          <p:spPr>
            <a:xfrm>
              <a:off x="1109888" y="3781235"/>
              <a:ext cx="146318" cy="153313"/>
            </a:xfrm>
            <a:prstGeom prst="rect">
              <a:avLst/>
            </a:prstGeom>
          </p:spPr>
        </p:pic>
      </p:grpSp>
      <p:grpSp>
        <p:nvGrpSpPr>
          <p:cNvPr id="10" name="Groupe 9">
            <a:extLst>
              <a:ext uri="{FF2B5EF4-FFF2-40B4-BE49-F238E27FC236}">
                <a16:creationId xmlns:a16="http://schemas.microsoft.com/office/drawing/2014/main" id="{2D2B53EA-15B2-46DB-89C5-6AD4D70747D3}"/>
              </a:ext>
            </a:extLst>
          </p:cNvPr>
          <p:cNvGrpSpPr/>
          <p:nvPr/>
        </p:nvGrpSpPr>
        <p:grpSpPr>
          <a:xfrm>
            <a:off x="114696" y="3988391"/>
            <a:ext cx="4650478" cy="886797"/>
            <a:chOff x="6176731" y="4886400"/>
            <a:chExt cx="4650478" cy="886797"/>
          </a:xfrm>
        </p:grpSpPr>
        <p:sp>
          <p:nvSpPr>
            <p:cNvPr id="28" name="Rectangle : coins arrondis 27">
              <a:extLst>
                <a:ext uri="{FF2B5EF4-FFF2-40B4-BE49-F238E27FC236}">
                  <a16:creationId xmlns:a16="http://schemas.microsoft.com/office/drawing/2014/main" id="{547194D6-C82E-4898-9156-1541B2023A44}"/>
                </a:ext>
              </a:extLst>
            </p:cNvPr>
            <p:cNvSpPr/>
            <p:nvPr/>
          </p:nvSpPr>
          <p:spPr>
            <a:xfrm>
              <a:off x="6176731" y="4886400"/>
              <a:ext cx="4650478" cy="886797"/>
            </a:xfrm>
            <a:prstGeom prst="roundRect">
              <a:avLst>
                <a:gd name="adj" fmla="val 9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nSpc>
                  <a:spcPct val="107000"/>
                </a:lnSpc>
                <a:spcAft>
                  <a:spcPts val="800"/>
                </a:spcAft>
              </a:pP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        L’église</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 C’est le protecteur des pèlerins, Saint Julien de Brioude à qui fut dédiée l’église, qui donna son nom au village. Le « </a:t>
              </a:r>
              <a:r>
                <a:rPr lang="fr-FR" sz="700" b="0" dirty="0" err="1">
                  <a:solidFill>
                    <a:schemeClr val="tx1"/>
                  </a:solidFill>
                  <a:effectLst/>
                  <a:latin typeface="Montserrat Light" panose="00000400000000000000"/>
                  <a:ea typeface="Calibri" panose="020F0502020204030204" pitchFamily="34" charset="0"/>
                  <a:cs typeface="Times New Roman" panose="02020603050405020304" pitchFamily="18" charset="0"/>
                </a:rPr>
                <a:t>Lampo</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 un ruisseau qui passait à l’ouest du bourg, donna le nom Saint-Julien-de-Lampon. La première mention de l’église apparaît au 12ème siècle. L’église actuelle du 15ème siècle est bâtie sur l’ancienne. Classée Monument Historique, elle présente des fresques de la même époque (Christ en Majesté, Saint Jean sous la forme de l’Aigle…) et un bénitier posé sur une colonne gallo-romaine. Trois cloches logent dans le clocher dont une du 15</a:t>
              </a:r>
              <a:r>
                <a:rPr lang="fr-FR" sz="700" b="0" baseline="30000" dirty="0">
                  <a:solidFill>
                    <a:schemeClr val="tx1"/>
                  </a:solidFill>
                  <a:effectLst/>
                  <a:latin typeface="Montserrat Light" panose="00000400000000000000"/>
                  <a:ea typeface="Calibri" panose="020F0502020204030204" pitchFamily="34" charset="0"/>
                  <a:cs typeface="Times New Roman" panose="02020603050405020304" pitchFamily="18" charset="0"/>
                </a:rPr>
                <a:t>ème</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siècle et deux du 19ème siècle.</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30" name="Graphique 2">
              <a:extLst>
                <a:ext uri="{FF2B5EF4-FFF2-40B4-BE49-F238E27FC236}">
                  <a16:creationId xmlns:a16="http://schemas.microsoft.com/office/drawing/2014/main" id="{08C51B8D-A938-49AD-B21B-126795A26D0E}"/>
                </a:ext>
              </a:extLst>
            </p:cNvPr>
            <p:cNvPicPr/>
            <p:nvPr/>
          </p:nvPicPr>
          <p:blipFill>
            <a:blip r:embed="rId5">
              <a:extLst>
                <a:ext uri="{96DAC541-7B7A-43D3-8B79-37D633B846F1}">
                  <asvg:svgBlip xmlns:asvg="http://schemas.microsoft.com/office/drawing/2016/SVG/main" r:embed="rId6"/>
                </a:ext>
              </a:extLst>
            </a:blip>
            <a:stretch>
              <a:fillRect/>
            </a:stretch>
          </p:blipFill>
          <p:spPr>
            <a:xfrm>
              <a:off x="6324994" y="4894003"/>
              <a:ext cx="129549" cy="140796"/>
            </a:xfrm>
            <a:prstGeom prst="rect">
              <a:avLst/>
            </a:prstGeom>
          </p:spPr>
        </p:pic>
      </p:grpSp>
      <p:sp>
        <p:nvSpPr>
          <p:cNvPr id="34" name="ZoneTexte 33">
            <a:extLst>
              <a:ext uri="{FF2B5EF4-FFF2-40B4-BE49-F238E27FC236}">
                <a16:creationId xmlns:a16="http://schemas.microsoft.com/office/drawing/2014/main" id="{979C72F2-2CF5-4618-927C-34EF33A7FBE2}"/>
              </a:ext>
            </a:extLst>
          </p:cNvPr>
          <p:cNvSpPr txBox="1"/>
          <p:nvPr/>
        </p:nvSpPr>
        <p:spPr>
          <a:xfrm>
            <a:off x="5105153" y="5613072"/>
            <a:ext cx="4680407" cy="534429"/>
          </a:xfrm>
          <a:prstGeom prst="roundRect">
            <a:avLst>
              <a:gd name="adj" fmla="val 25883"/>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nchor="b">
            <a:spAutoFit/>
          </a:bodyPr>
          <a:lstStyle/>
          <a:p>
            <a:pPr lvl="0">
              <a:lnSpc>
                <a:spcPct val="115000"/>
              </a:lnSpc>
              <a:spcAft>
                <a:spcPts val="1000"/>
              </a:spcAft>
              <a:buClr>
                <a:srgbClr val="000000"/>
              </a:buClr>
              <a:buSzPts val="1200"/>
            </a:pPr>
            <a:r>
              <a:rPr lang="fr-FR" sz="700" b="1" dirty="0">
                <a:solidFill>
                  <a:srgbClr val="000000"/>
                </a:solidFill>
                <a:effectLst/>
                <a:latin typeface="Montserrat Light" panose="00000400000000000000"/>
                <a:ea typeface="Montserrat" panose="00000500000000000000"/>
                <a:cs typeface="Montserrat" panose="00000500000000000000"/>
              </a:rPr>
              <a:t>12. </a:t>
            </a:r>
            <a:r>
              <a:rPr lang="fr-FR" sz="700" b="0" dirty="0">
                <a:solidFill>
                  <a:srgbClr val="000000"/>
                </a:solidFill>
                <a:effectLst/>
                <a:latin typeface="Montserrat Light" panose="00000400000000000000"/>
                <a:ea typeface="Montserrat" panose="00000500000000000000"/>
                <a:cs typeface="Montserrat" panose="00000500000000000000"/>
              </a:rPr>
              <a:t>Prendre à gauche et continuer tout droit pendant environ 300 m. Traverser le hameau du </a:t>
            </a:r>
            <a:r>
              <a:rPr lang="fr-FR" sz="700" b="0" dirty="0" err="1">
                <a:solidFill>
                  <a:srgbClr val="000000"/>
                </a:solidFill>
                <a:effectLst/>
                <a:latin typeface="Montserrat Light" panose="00000400000000000000"/>
                <a:ea typeface="Montserrat" panose="00000500000000000000"/>
                <a:cs typeface="Montserrat" panose="00000500000000000000"/>
              </a:rPr>
              <a:t>Careyrat</a:t>
            </a:r>
            <a:r>
              <a:rPr lang="fr-FR" sz="700" b="0" dirty="0">
                <a:solidFill>
                  <a:srgbClr val="000000"/>
                </a:solidFill>
                <a:effectLst/>
                <a:latin typeface="Montserrat Light" panose="00000400000000000000"/>
                <a:ea typeface="Montserrat" panose="00000500000000000000"/>
                <a:cs typeface="Montserrat" panose="00000500000000000000"/>
              </a:rPr>
              <a:t>.</a:t>
            </a:r>
            <a:br>
              <a:rPr lang="fr-FR" sz="700" b="1" dirty="0">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13. </a:t>
            </a:r>
            <a:r>
              <a:rPr lang="fr-FR" sz="700" b="0" dirty="0">
                <a:solidFill>
                  <a:srgbClr val="000000"/>
                </a:solidFill>
                <a:effectLst/>
                <a:latin typeface="Montserrat Light" panose="00000400000000000000"/>
                <a:ea typeface="Montserrat" panose="00000500000000000000"/>
                <a:cs typeface="Montserrat" panose="00000500000000000000"/>
              </a:rPr>
              <a:t>Prendre à droite</a:t>
            </a:r>
            <a:r>
              <a:rPr lang="fr-FR" sz="700" b="1" dirty="0">
                <a:effectLst/>
                <a:latin typeface="Montserrat Light" panose="00000400000000000000"/>
                <a:ea typeface="Montserrat" panose="00000500000000000000"/>
                <a:cs typeface="Montserrat" panose="00000500000000000000"/>
              </a:rPr>
              <a:t>. </a:t>
            </a:r>
            <a:r>
              <a:rPr lang="fr-FR" sz="700" b="0" dirty="0">
                <a:solidFill>
                  <a:srgbClr val="000000"/>
                </a:solidFill>
                <a:effectLst/>
                <a:latin typeface="Montserrat Light" panose="00000400000000000000"/>
                <a:ea typeface="Montserrat" panose="00000500000000000000"/>
                <a:cs typeface="Montserrat" panose="00000500000000000000"/>
              </a:rPr>
              <a:t>Au STOP 300 m plus loin, continuer à droite jusqu’au point de départ. </a:t>
            </a:r>
            <a:endParaRPr lang="fr-FR" sz="700" b="1" dirty="0">
              <a:effectLst/>
              <a:latin typeface="Montserrat Light" panose="00000400000000000000"/>
              <a:ea typeface="Montserrat" panose="00000500000000000000"/>
              <a:cs typeface="Montserrat" panose="00000500000000000000"/>
            </a:endParaRPr>
          </a:p>
        </p:txBody>
      </p:sp>
      <p:sp>
        <p:nvSpPr>
          <p:cNvPr id="37" name="ZoneTexte 36">
            <a:extLst>
              <a:ext uri="{FF2B5EF4-FFF2-40B4-BE49-F238E27FC236}">
                <a16:creationId xmlns:a16="http://schemas.microsoft.com/office/drawing/2014/main" id="{11125C25-A80C-482A-B89C-C92498FAD3BE}"/>
              </a:ext>
            </a:extLst>
          </p:cNvPr>
          <p:cNvSpPr txBox="1"/>
          <p:nvPr/>
        </p:nvSpPr>
        <p:spPr>
          <a:xfrm>
            <a:off x="151236" y="4993426"/>
            <a:ext cx="4615929" cy="208433"/>
          </a:xfrm>
          <a:prstGeom prst="roundRect">
            <a:avLst>
              <a:gd name="adj" fmla="val 26428"/>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07000"/>
              </a:lnSpc>
              <a:spcAft>
                <a:spcPts val="800"/>
              </a:spcAft>
            </a:pPr>
            <a:r>
              <a:rPr lang="fr-FR" sz="700" b="1" dirty="0">
                <a:latin typeface="Montserrat Light" panose="00000400000000000000" pitchFamily="2" charset="0"/>
                <a:ea typeface="Calibri" panose="020F0502020204030204" pitchFamily="34" charset="0"/>
                <a:cs typeface="Times New Roman" panose="02020603050405020304" pitchFamily="18" charset="0"/>
              </a:rPr>
              <a:t>1. </a:t>
            </a:r>
            <a:r>
              <a:rPr lang="fr-FR" sz="700" dirty="0">
                <a:latin typeface="Montserrat Light" panose="00000400000000000000" pitchFamily="2" charset="0"/>
                <a:ea typeface="Calibri" panose="020F0502020204030204" pitchFamily="34" charset="0"/>
                <a:cs typeface="Times New Roman" panose="02020603050405020304" pitchFamily="18" charset="0"/>
              </a:rPr>
              <a:t>Prendre à gauche direction Jean Petit. </a:t>
            </a:r>
            <a:endParaRPr lang="fr-FR" sz="700" dirty="0">
              <a:effectLst/>
              <a:latin typeface="Montserrat Light" panose="00000400000000000000" pitchFamily="2" charset="0"/>
              <a:ea typeface="Calibri" panose="020F0502020204030204" pitchFamily="34" charset="0"/>
              <a:cs typeface="Times New Roman" panose="02020603050405020304" pitchFamily="18" charset="0"/>
            </a:endParaRPr>
          </a:p>
        </p:txBody>
      </p:sp>
      <p:sp>
        <p:nvSpPr>
          <p:cNvPr id="75" name="ZoneTexte 74">
            <a:extLst>
              <a:ext uri="{FF2B5EF4-FFF2-40B4-BE49-F238E27FC236}">
                <a16:creationId xmlns:a16="http://schemas.microsoft.com/office/drawing/2014/main" id="{14C77FC9-FF95-4C7C-9F73-3687D8B43580}"/>
              </a:ext>
            </a:extLst>
          </p:cNvPr>
          <p:cNvSpPr txBox="1"/>
          <p:nvPr/>
        </p:nvSpPr>
        <p:spPr>
          <a:xfrm>
            <a:off x="5105155" y="1341666"/>
            <a:ext cx="4681527" cy="1615664"/>
          </a:xfrm>
          <a:prstGeom prst="roundRect">
            <a:avLst>
              <a:gd name="adj" fmla="val 5734"/>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nchor="b">
            <a:spAutoFit/>
          </a:bodyPr>
          <a:lstStyle/>
          <a:p>
            <a:pPr>
              <a:lnSpc>
                <a:spcPct val="115000"/>
              </a:lnSpc>
              <a:spcAft>
                <a:spcPts val="1000"/>
              </a:spcAft>
            </a:pPr>
            <a:r>
              <a:rPr lang="fr-FR" sz="700" b="0" dirty="0">
                <a:solidFill>
                  <a:srgbClr val="000000"/>
                </a:solidFill>
                <a:effectLst/>
                <a:latin typeface="Montserrat Light" panose="00000400000000000000"/>
                <a:ea typeface="Montserrat" panose="00000500000000000000"/>
                <a:cs typeface="Montserrat" panose="00000500000000000000"/>
              </a:rPr>
              <a:t>A la sortie du bois, vous arrivez sur une route, continuer tout droit.</a:t>
            </a:r>
            <a:br>
              <a:rPr lang="fr-FR" sz="700" b="1" dirty="0">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3. </a:t>
            </a:r>
            <a:r>
              <a:rPr lang="fr-FR" sz="700" b="0" dirty="0">
                <a:solidFill>
                  <a:srgbClr val="000000"/>
                </a:solidFill>
                <a:effectLst/>
                <a:latin typeface="Montserrat Light" panose="00000400000000000000"/>
                <a:ea typeface="Montserrat" panose="00000500000000000000"/>
                <a:cs typeface="Montserrat" panose="00000500000000000000"/>
              </a:rPr>
              <a:t>Prendre à gauche sur la route puis un peu plus bas à droite. Continuer jusqu’au bout de la route et s’engager dans le sentier qui descend le long du bâtiment en brique.</a:t>
            </a:r>
            <a:br>
              <a:rPr lang="fr-FR" sz="700" b="0" dirty="0">
                <a:solidFill>
                  <a:srgbClr val="000000"/>
                </a:solidFill>
                <a:effectLst/>
                <a:latin typeface="Montserrat Light" panose="00000400000000000000"/>
                <a:ea typeface="Montserrat" panose="00000500000000000000"/>
                <a:cs typeface="Montserrat" panose="00000500000000000000"/>
              </a:rPr>
            </a:br>
            <a:r>
              <a:rPr lang="fr-FR" sz="700" b="1" dirty="0">
                <a:solidFill>
                  <a:srgbClr val="000000"/>
                </a:solidFill>
                <a:latin typeface="Montserrat Light" panose="00000400000000000000"/>
                <a:ea typeface="Montserrat" panose="00000500000000000000"/>
                <a:cs typeface="Montserrat" panose="00000500000000000000"/>
              </a:rPr>
              <a:t>4. </a:t>
            </a:r>
            <a:r>
              <a:rPr lang="fr-FR" sz="700" b="0" dirty="0">
                <a:solidFill>
                  <a:srgbClr val="000000"/>
                </a:solidFill>
                <a:effectLst/>
                <a:latin typeface="Montserrat Light" panose="00000400000000000000"/>
                <a:ea typeface="Montserrat" panose="00000500000000000000"/>
                <a:cs typeface="Montserrat" panose="00000500000000000000"/>
              </a:rPr>
              <a:t>Tourner à droite, descendre le chemin goudronné. A la route environ 200 m plus loin, prendre à droite puis à gauche le sentier qui monte. Dans le hameau de </a:t>
            </a:r>
            <a:r>
              <a:rPr lang="fr-FR" sz="700" b="0" dirty="0" err="1">
                <a:solidFill>
                  <a:srgbClr val="000000"/>
                </a:solidFill>
                <a:effectLst/>
                <a:latin typeface="Montserrat Light" panose="00000400000000000000"/>
                <a:ea typeface="Montserrat" panose="00000500000000000000"/>
                <a:cs typeface="Montserrat" panose="00000500000000000000"/>
              </a:rPr>
              <a:t>Gouliac</a:t>
            </a:r>
            <a:r>
              <a:rPr lang="fr-FR" sz="700" b="0" dirty="0">
                <a:solidFill>
                  <a:srgbClr val="000000"/>
                </a:solidFill>
                <a:effectLst/>
                <a:latin typeface="Montserrat Light" panose="00000400000000000000"/>
                <a:ea typeface="Montserrat" panose="00000500000000000000"/>
                <a:cs typeface="Montserrat" panose="00000500000000000000"/>
              </a:rPr>
              <a:t>, prendre à gauche au chemin goudronné.</a:t>
            </a:r>
            <a:r>
              <a:rPr lang="fr-FR" sz="700" b="1" dirty="0">
                <a:effectLst/>
                <a:latin typeface="Montserrat Light" panose="00000400000000000000"/>
                <a:ea typeface="Montserrat" panose="00000500000000000000"/>
                <a:cs typeface="Montserrat" panose="00000500000000000000"/>
              </a:rPr>
              <a:t> </a:t>
            </a:r>
            <a:r>
              <a:rPr lang="fr-FR" sz="700" b="0" dirty="0">
                <a:solidFill>
                  <a:srgbClr val="000000"/>
                </a:solidFill>
                <a:effectLst/>
                <a:latin typeface="Montserrat Light" panose="00000400000000000000"/>
                <a:ea typeface="Montserrat" panose="00000500000000000000"/>
                <a:cs typeface="Montserrat" panose="00000500000000000000"/>
              </a:rPr>
              <a:t>Rester et descendre sur la gauche. </a:t>
            </a:r>
            <a:br>
              <a:rPr lang="fr-FR" sz="700" b="1" dirty="0">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5. </a:t>
            </a:r>
            <a:r>
              <a:rPr lang="fr-FR" sz="700" b="0" dirty="0">
                <a:solidFill>
                  <a:srgbClr val="000000"/>
                </a:solidFill>
                <a:effectLst/>
                <a:latin typeface="Montserrat Light" panose="00000400000000000000"/>
                <a:ea typeface="Montserrat" panose="00000500000000000000"/>
                <a:cs typeface="Montserrat" panose="00000500000000000000"/>
              </a:rPr>
              <a:t>Prendre à droite et une centaine de mètres plus loin, tourner à gauche sur le chemin en face du pignon en pierre.</a:t>
            </a:r>
            <a:br>
              <a:rPr lang="fr-FR" sz="700" b="1" dirty="0">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6. </a:t>
            </a:r>
            <a:r>
              <a:rPr lang="fr-FR" sz="700" b="0" dirty="0">
                <a:solidFill>
                  <a:srgbClr val="000000"/>
                </a:solidFill>
                <a:effectLst/>
                <a:latin typeface="Montserrat Light" panose="00000400000000000000"/>
                <a:ea typeface="Montserrat" panose="00000500000000000000"/>
                <a:cs typeface="Montserrat" panose="00000500000000000000"/>
              </a:rPr>
              <a:t>En haut du sentier prendre à droite sur le chemin et continuer toujours tout droit</a:t>
            </a:r>
            <a:br>
              <a:rPr lang="fr-FR" sz="700" b="1" dirty="0">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7. </a:t>
            </a:r>
            <a:r>
              <a:rPr lang="fr-FR" sz="700" b="0" dirty="0">
                <a:solidFill>
                  <a:srgbClr val="000000"/>
                </a:solidFill>
                <a:effectLst/>
                <a:latin typeface="Montserrat Light" panose="00000400000000000000"/>
                <a:ea typeface="Montserrat" panose="00000500000000000000"/>
                <a:cs typeface="Montserrat" panose="00000500000000000000"/>
              </a:rPr>
              <a:t>Prendre tout de suite à gauche, puis 200 m plus loin, poursuivre sur le chemin à droite.</a:t>
            </a:r>
            <a:r>
              <a:rPr lang="fr-FR" sz="700" b="1" dirty="0">
                <a:effectLst/>
                <a:latin typeface="Montserrat Light" panose="00000400000000000000"/>
                <a:ea typeface="Montserrat" panose="00000500000000000000"/>
                <a:cs typeface="Montserrat" panose="00000500000000000000"/>
              </a:rPr>
              <a:t> </a:t>
            </a:r>
            <a:br>
              <a:rPr lang="fr-FR" sz="700" b="1" dirty="0">
                <a:effectLst/>
                <a:latin typeface="Montserrat Light" panose="00000400000000000000"/>
                <a:ea typeface="Montserrat" panose="00000500000000000000"/>
                <a:cs typeface="Montserrat" panose="00000500000000000000"/>
              </a:rPr>
            </a:br>
            <a:r>
              <a:rPr lang="fr-FR" sz="700" b="1" dirty="0">
                <a:latin typeface="Montserrat Light" panose="00000400000000000000"/>
                <a:ea typeface="Montserrat" panose="00000500000000000000"/>
                <a:cs typeface="Montserrat" panose="00000500000000000000"/>
              </a:rPr>
              <a:t>8. </a:t>
            </a:r>
            <a:r>
              <a:rPr lang="fr-FR" sz="700" b="0" dirty="0">
                <a:solidFill>
                  <a:srgbClr val="000000"/>
                </a:solidFill>
                <a:effectLst/>
                <a:latin typeface="Montserrat Light" panose="00000400000000000000"/>
                <a:ea typeface="Montserrat" panose="00000500000000000000"/>
                <a:cs typeface="Montserrat" panose="00000500000000000000"/>
              </a:rPr>
              <a:t>Face à la ligne de chemin de fer Paris/Toulouse prendre à gauche. Environ 400 m plus loin, à la route, descendre à droite.</a:t>
            </a:r>
            <a:endParaRPr lang="fr-FR" sz="700" b="1" dirty="0">
              <a:effectLst/>
              <a:latin typeface="Montserrat Light" panose="00000400000000000000"/>
              <a:ea typeface="Montserrat" panose="00000500000000000000"/>
              <a:cs typeface="Montserrat" panose="00000500000000000000"/>
            </a:endParaRPr>
          </a:p>
        </p:txBody>
      </p:sp>
      <p:grpSp>
        <p:nvGrpSpPr>
          <p:cNvPr id="7" name="Groupe 6">
            <a:extLst>
              <a:ext uri="{FF2B5EF4-FFF2-40B4-BE49-F238E27FC236}">
                <a16:creationId xmlns:a16="http://schemas.microsoft.com/office/drawing/2014/main" id="{AC922155-D74F-47EC-8016-203F71606423}"/>
              </a:ext>
            </a:extLst>
          </p:cNvPr>
          <p:cNvGrpSpPr/>
          <p:nvPr/>
        </p:nvGrpSpPr>
        <p:grpSpPr>
          <a:xfrm>
            <a:off x="119316" y="5323006"/>
            <a:ext cx="4615929" cy="256454"/>
            <a:chOff x="1392140" y="6198639"/>
            <a:chExt cx="4615929" cy="256454"/>
          </a:xfrm>
        </p:grpSpPr>
        <p:sp>
          <p:nvSpPr>
            <p:cNvPr id="51" name="Rectangle : coins arrondis 50">
              <a:extLst>
                <a:ext uri="{FF2B5EF4-FFF2-40B4-BE49-F238E27FC236}">
                  <a16:creationId xmlns:a16="http://schemas.microsoft.com/office/drawing/2014/main" id="{08843EB0-7603-48E0-A935-090D8B5B0D5E}"/>
                </a:ext>
              </a:extLst>
            </p:cNvPr>
            <p:cNvSpPr/>
            <p:nvPr/>
          </p:nvSpPr>
          <p:spPr>
            <a:xfrm>
              <a:off x="1392140" y="6198639"/>
              <a:ext cx="4615929" cy="256454"/>
            </a:xfrm>
            <a:prstGeom prst="roundRect">
              <a:avLst>
                <a:gd name="adj" fmla="val 2931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fr-FR" sz="700" b="1" dirty="0">
                  <a:solidFill>
                    <a:schemeClr val="tx1"/>
                  </a:solidFill>
                  <a:latin typeface="Montserrat Light" panose="00000400000000000000" pitchFamily="2" charset="0"/>
                  <a:cs typeface="Times New Roman" panose="02020603050405020304" pitchFamily="18" charset="0"/>
                </a:rPr>
                <a:t>       Lavoir </a:t>
              </a:r>
              <a:r>
                <a:rPr lang="fr-FR" sz="700" dirty="0">
                  <a:solidFill>
                    <a:schemeClr val="tx1"/>
                  </a:solidFill>
                  <a:latin typeface="Montserrat Light" panose="00000400000000000000" pitchFamily="2" charset="0"/>
                  <a:cs typeface="Times New Roman" panose="02020603050405020304" pitchFamily="18" charset="0"/>
                </a:rPr>
                <a:t>: aller/retour possible jusqu’à un lavoir, en allant tout droit à 100 mètres</a:t>
              </a:r>
              <a:endParaRPr lang="fr-FR" sz="700" dirty="0">
                <a:solidFill>
                  <a:schemeClr val="tx1"/>
                </a:solidFill>
                <a:latin typeface="Montserrat Light" panose="00000400000000000000" pitchFamily="2" charset="0"/>
                <a:ea typeface="Roboto" panose="02000000000000000000" pitchFamily="2" charset="0"/>
                <a:cs typeface="Roboto" panose="02000000000000000000" pitchFamily="2" charset="0"/>
              </a:endParaRPr>
            </a:p>
          </p:txBody>
        </p:sp>
        <p:pic>
          <p:nvPicPr>
            <p:cNvPr id="89" name="Graphique 2">
              <a:extLst>
                <a:ext uri="{FF2B5EF4-FFF2-40B4-BE49-F238E27FC236}">
                  <a16:creationId xmlns:a16="http://schemas.microsoft.com/office/drawing/2014/main" id="{6E3D9A63-E4BD-467C-9699-6DAB8BEDF3EA}"/>
                </a:ext>
              </a:extLst>
            </p:cNvPr>
            <p:cNvPicPr/>
            <p:nvPr/>
          </p:nvPicPr>
          <p:blipFill>
            <a:blip r:embed="rId5">
              <a:extLst>
                <a:ext uri="{96DAC541-7B7A-43D3-8B79-37D633B846F1}">
                  <asvg:svgBlip xmlns:asvg="http://schemas.microsoft.com/office/drawing/2016/SVG/main" r:embed="rId6"/>
                </a:ext>
              </a:extLst>
            </a:blip>
            <a:stretch>
              <a:fillRect/>
            </a:stretch>
          </p:blipFill>
          <p:spPr>
            <a:xfrm>
              <a:off x="1499270" y="6238534"/>
              <a:ext cx="129549" cy="140796"/>
            </a:xfrm>
            <a:prstGeom prst="rect">
              <a:avLst/>
            </a:prstGeom>
          </p:spPr>
        </p:pic>
      </p:grpSp>
      <p:sp>
        <p:nvSpPr>
          <p:cNvPr id="65" name="ZoneTexte 64">
            <a:extLst>
              <a:ext uri="{FF2B5EF4-FFF2-40B4-BE49-F238E27FC236}">
                <a16:creationId xmlns:a16="http://schemas.microsoft.com/office/drawing/2014/main" id="{C7B9A2F4-973B-4B05-BC97-D7327231D67A}"/>
              </a:ext>
            </a:extLst>
          </p:cNvPr>
          <p:cNvSpPr txBox="1"/>
          <p:nvPr/>
        </p:nvSpPr>
        <p:spPr>
          <a:xfrm>
            <a:off x="547759" y="6666588"/>
            <a:ext cx="3925948" cy="200985"/>
          </a:xfrm>
          <a:prstGeom prst="roundRect">
            <a:avLst>
              <a:gd name="adj" fmla="val 1352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defPPr>
              <a:defRPr lang="en-US"/>
            </a:defPPr>
            <a:lvl1pPr>
              <a:defRPr sz="800">
                <a:solidFill>
                  <a:schemeClr val="tx1"/>
                </a:solidFill>
                <a:latin typeface="Font Awesome 5 Free Solid" panose="02000503000000000000" pitchFamily="50"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endParaRPr lang="fr-FR" sz="600" i="1" dirty="0">
              <a:latin typeface="Montserrat" panose="00000500000000000000" pitchFamily="2" charset="0"/>
            </a:endParaRPr>
          </a:p>
        </p:txBody>
      </p:sp>
      <p:grpSp>
        <p:nvGrpSpPr>
          <p:cNvPr id="67" name="Groupe 66">
            <a:extLst>
              <a:ext uri="{FF2B5EF4-FFF2-40B4-BE49-F238E27FC236}">
                <a16:creationId xmlns:a16="http://schemas.microsoft.com/office/drawing/2014/main" id="{561DC6F6-0830-465E-AB59-2376DD38B282}"/>
              </a:ext>
            </a:extLst>
          </p:cNvPr>
          <p:cNvGrpSpPr/>
          <p:nvPr/>
        </p:nvGrpSpPr>
        <p:grpSpPr>
          <a:xfrm>
            <a:off x="5105155" y="3984703"/>
            <a:ext cx="4680405" cy="256454"/>
            <a:chOff x="1392139" y="6198598"/>
            <a:chExt cx="4680405" cy="256454"/>
          </a:xfrm>
        </p:grpSpPr>
        <p:sp>
          <p:nvSpPr>
            <p:cNvPr id="81" name="Rectangle : coins arrondis 80">
              <a:extLst>
                <a:ext uri="{FF2B5EF4-FFF2-40B4-BE49-F238E27FC236}">
                  <a16:creationId xmlns:a16="http://schemas.microsoft.com/office/drawing/2014/main" id="{BE2135FF-5F87-40E4-AF14-76D0B46C7592}"/>
                </a:ext>
              </a:extLst>
            </p:cNvPr>
            <p:cNvSpPr/>
            <p:nvPr/>
          </p:nvSpPr>
          <p:spPr>
            <a:xfrm>
              <a:off x="1392139" y="6198598"/>
              <a:ext cx="4680405" cy="256454"/>
            </a:xfrm>
            <a:prstGeom prst="roundRect">
              <a:avLst>
                <a:gd name="adj" fmla="val 2354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FR" sz="700" b="1" dirty="0">
                  <a:solidFill>
                    <a:schemeClr val="tx1"/>
                  </a:solidFill>
                  <a:latin typeface="Montserrat Light" panose="00000400000000000000" pitchFamily="2" charset="0"/>
                  <a:cs typeface="Times New Roman" panose="02020603050405020304" pitchFamily="18" charset="0"/>
                </a:rPr>
                <a:t>       </a:t>
              </a:r>
              <a:r>
                <a:rPr lang="fr-FR" sz="700" dirty="0">
                  <a:solidFill>
                    <a:schemeClr val="tx1"/>
                  </a:solidFill>
                  <a:latin typeface="Montserrat Light" panose="00000400000000000000" pitchFamily="2" charset="0"/>
                  <a:cs typeface="Times New Roman" panose="02020603050405020304" pitchFamily="18" charset="0"/>
                </a:rPr>
                <a:t>Bâti à la sortie du tunnel sur la droite, </a:t>
              </a:r>
              <a:r>
                <a:rPr lang="fr-FR" sz="700" b="1" dirty="0">
                  <a:solidFill>
                    <a:schemeClr val="tx1"/>
                  </a:solidFill>
                  <a:latin typeface="Montserrat Light" panose="00000400000000000000" pitchFamily="2" charset="0"/>
                  <a:cs typeface="Times New Roman" panose="02020603050405020304" pitchFamily="18" charset="0"/>
                </a:rPr>
                <a:t>ancienne fontaine</a:t>
              </a:r>
              <a:endParaRPr lang="fr-FR" sz="700" dirty="0">
                <a:solidFill>
                  <a:schemeClr val="tx1"/>
                </a:solidFill>
                <a:latin typeface="Montserrat Light" panose="00000400000000000000" pitchFamily="2" charset="0"/>
                <a:ea typeface="Roboto" panose="02000000000000000000" pitchFamily="2" charset="0"/>
                <a:cs typeface="Roboto" panose="02000000000000000000" pitchFamily="2" charset="0"/>
              </a:endParaRPr>
            </a:p>
          </p:txBody>
        </p:sp>
        <p:pic>
          <p:nvPicPr>
            <p:cNvPr id="95" name="Graphique 2">
              <a:extLst>
                <a:ext uri="{FF2B5EF4-FFF2-40B4-BE49-F238E27FC236}">
                  <a16:creationId xmlns:a16="http://schemas.microsoft.com/office/drawing/2014/main" id="{E1674297-A22F-4106-9DC6-BB761C6ACC69}"/>
                </a:ext>
              </a:extLst>
            </p:cNvPr>
            <p:cNvPicPr/>
            <p:nvPr/>
          </p:nvPicPr>
          <p:blipFill>
            <a:blip r:embed="rId5">
              <a:extLst>
                <a:ext uri="{96DAC541-7B7A-43D3-8B79-37D633B846F1}">
                  <asvg:svgBlip xmlns:asvg="http://schemas.microsoft.com/office/drawing/2016/SVG/main" r:embed="rId6"/>
                </a:ext>
              </a:extLst>
            </a:blip>
            <a:stretch>
              <a:fillRect/>
            </a:stretch>
          </p:blipFill>
          <p:spPr>
            <a:xfrm>
              <a:off x="1499270" y="6238534"/>
              <a:ext cx="129549" cy="140796"/>
            </a:xfrm>
            <a:prstGeom prst="rect">
              <a:avLst/>
            </a:prstGeom>
          </p:spPr>
        </p:pic>
      </p:grpSp>
      <p:grpSp>
        <p:nvGrpSpPr>
          <p:cNvPr id="96" name="Groupe 95">
            <a:extLst>
              <a:ext uri="{FF2B5EF4-FFF2-40B4-BE49-F238E27FC236}">
                <a16:creationId xmlns:a16="http://schemas.microsoft.com/office/drawing/2014/main" id="{A38B25DB-DE93-44E3-839F-37ED11F5FF44}"/>
              </a:ext>
            </a:extLst>
          </p:cNvPr>
          <p:cNvGrpSpPr/>
          <p:nvPr/>
        </p:nvGrpSpPr>
        <p:grpSpPr>
          <a:xfrm>
            <a:off x="5105153" y="4659541"/>
            <a:ext cx="4680407" cy="373097"/>
            <a:chOff x="1392140" y="6198639"/>
            <a:chExt cx="4680407" cy="373097"/>
          </a:xfrm>
        </p:grpSpPr>
        <p:sp>
          <p:nvSpPr>
            <p:cNvPr id="97" name="Rectangle : coins arrondis 96">
              <a:extLst>
                <a:ext uri="{FF2B5EF4-FFF2-40B4-BE49-F238E27FC236}">
                  <a16:creationId xmlns:a16="http://schemas.microsoft.com/office/drawing/2014/main" id="{E2017363-A4F2-4BB4-9D0E-2C61B4BC13C2}"/>
                </a:ext>
              </a:extLst>
            </p:cNvPr>
            <p:cNvSpPr/>
            <p:nvPr/>
          </p:nvSpPr>
          <p:spPr>
            <a:xfrm>
              <a:off x="1392140" y="6198639"/>
              <a:ext cx="4680407" cy="373097"/>
            </a:xfrm>
            <a:prstGeom prst="roundRect">
              <a:avLst>
                <a:gd name="adj" fmla="val 2931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fr-FR" sz="700" b="1" dirty="0">
                  <a:solidFill>
                    <a:schemeClr val="tx1"/>
                  </a:solidFill>
                  <a:latin typeface="Montserrat Light" panose="00000400000000000000"/>
                  <a:cs typeface="Times New Roman" panose="02020603050405020304" pitchFamily="18" charset="0"/>
                </a:rPr>
                <a:t>       </a:t>
              </a: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Château de la Tourette</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Nous ne savons que peu de choses de son histoire sinon qu’il a appartenu à une grande famille du Périgord : les Vassal.</a:t>
              </a:r>
              <a:r>
                <a:rPr lang="fr-FR" sz="700" b="0" dirty="0">
                  <a:solidFill>
                    <a:schemeClr val="tx1"/>
                  </a:solidFill>
                  <a:effectLst/>
                  <a:latin typeface="Montserrat Light" panose="00000400000000000000"/>
                  <a:ea typeface="Montserrat" panose="00000500000000000000"/>
                  <a:cs typeface="Montserrat" panose="00000500000000000000"/>
                </a:rPr>
                <a:t> </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98" name="Graphique 2">
              <a:extLst>
                <a:ext uri="{FF2B5EF4-FFF2-40B4-BE49-F238E27FC236}">
                  <a16:creationId xmlns:a16="http://schemas.microsoft.com/office/drawing/2014/main" id="{D14CD86E-246B-41F0-A542-3FD2CF2BC8E3}"/>
                </a:ext>
              </a:extLst>
            </p:cNvPr>
            <p:cNvPicPr/>
            <p:nvPr/>
          </p:nvPicPr>
          <p:blipFill>
            <a:blip r:embed="rId5">
              <a:extLst>
                <a:ext uri="{96DAC541-7B7A-43D3-8B79-37D633B846F1}">
                  <asvg:svgBlip xmlns:asvg="http://schemas.microsoft.com/office/drawing/2016/SVG/main" r:embed="rId6"/>
                </a:ext>
              </a:extLst>
            </a:blip>
            <a:stretch>
              <a:fillRect/>
            </a:stretch>
          </p:blipFill>
          <p:spPr>
            <a:xfrm>
              <a:off x="1499270" y="6238534"/>
              <a:ext cx="129549" cy="140796"/>
            </a:xfrm>
            <a:prstGeom prst="rect">
              <a:avLst/>
            </a:prstGeom>
          </p:spPr>
        </p:pic>
      </p:grpSp>
      <p:sp>
        <p:nvSpPr>
          <p:cNvPr id="99" name="ZoneTexte 98">
            <a:extLst>
              <a:ext uri="{FF2B5EF4-FFF2-40B4-BE49-F238E27FC236}">
                <a16:creationId xmlns:a16="http://schemas.microsoft.com/office/drawing/2014/main" id="{AA3FFDB5-8D09-4B84-9665-EA757A27D242}"/>
              </a:ext>
            </a:extLst>
          </p:cNvPr>
          <p:cNvSpPr txBox="1"/>
          <p:nvPr/>
        </p:nvSpPr>
        <p:spPr>
          <a:xfrm>
            <a:off x="5105153" y="5076830"/>
            <a:ext cx="4680407" cy="215031"/>
          </a:xfrm>
          <a:prstGeom prst="roundRect">
            <a:avLst>
              <a:gd name="adj" fmla="val 17769"/>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5000"/>
              </a:lnSpc>
              <a:spcAft>
                <a:spcPts val="1000"/>
              </a:spcAft>
            </a:pPr>
            <a:r>
              <a:rPr lang="fr-FR" sz="700" b="1" dirty="0">
                <a:solidFill>
                  <a:srgbClr val="000000"/>
                </a:solidFill>
                <a:effectLst/>
                <a:latin typeface="Montserrat Light" panose="00000400000000000000" pitchFamily="2" charset="0"/>
                <a:ea typeface="Calibri" panose="020F0502020204030204" pitchFamily="34" charset="0"/>
                <a:cs typeface="Times New Roman" panose="02020603050405020304" pitchFamily="18" charset="0"/>
              </a:rPr>
              <a:t>11. </a:t>
            </a:r>
            <a:r>
              <a:rPr lang="fr-FR" sz="700" dirty="0">
                <a:solidFill>
                  <a:srgbClr val="000000"/>
                </a:solidFill>
                <a:effectLst/>
                <a:latin typeface="Montserrat Light" panose="00000400000000000000" pitchFamily="2" charset="0"/>
                <a:ea typeface="Calibri" panose="020F0502020204030204" pitchFamily="34" charset="0"/>
                <a:cs typeface="Times New Roman" panose="02020603050405020304" pitchFamily="18" charset="0"/>
              </a:rPr>
              <a:t>Environ 5</a:t>
            </a:r>
            <a:r>
              <a:rPr lang="fr-FR" sz="700" dirty="0">
                <a:solidFill>
                  <a:srgbClr val="000000"/>
                </a:solidFill>
                <a:latin typeface="Montserrat Light" panose="00000400000000000000" pitchFamily="2" charset="0"/>
                <a:ea typeface="Calibri" panose="020F0502020204030204" pitchFamily="34" charset="0"/>
                <a:cs typeface="Times New Roman" panose="02020603050405020304" pitchFamily="18" charset="0"/>
              </a:rPr>
              <a:t>00 mètres plus loin, quitter la route et prendre le chemin à gauche</a:t>
            </a:r>
            <a:r>
              <a:rPr lang="fr-FR" sz="700" dirty="0">
                <a:solidFill>
                  <a:srgbClr val="000000"/>
                </a:solidFill>
                <a:effectLst/>
                <a:latin typeface="Montserrat Light" panose="00000400000000000000" pitchFamily="2" charset="0"/>
                <a:ea typeface="Calibri" panose="020F0502020204030204" pitchFamily="34" charset="0"/>
                <a:cs typeface="Times New Roman" panose="02020603050405020304" pitchFamily="18" charset="0"/>
              </a:rPr>
              <a:t>. </a:t>
            </a:r>
            <a:endParaRPr lang="fr-FR" sz="700" b="1" dirty="0">
              <a:solidFill>
                <a:srgbClr val="000000"/>
              </a:solidFill>
              <a:effectLst/>
              <a:latin typeface="Montserrat Light" panose="00000400000000000000" pitchFamily="2" charset="0"/>
              <a:ea typeface="Calibri" panose="020F0502020204030204" pitchFamily="34" charset="0"/>
              <a:cs typeface="Times New Roman" panose="02020603050405020304" pitchFamily="18" charset="0"/>
            </a:endParaRPr>
          </a:p>
        </p:txBody>
      </p:sp>
      <p:sp>
        <p:nvSpPr>
          <p:cNvPr id="103" name="ZoneTexte 102">
            <a:extLst>
              <a:ext uri="{FF2B5EF4-FFF2-40B4-BE49-F238E27FC236}">
                <a16:creationId xmlns:a16="http://schemas.microsoft.com/office/drawing/2014/main" id="{CEEBE257-C9B6-4ED4-884A-40C8662D1E06}"/>
              </a:ext>
            </a:extLst>
          </p:cNvPr>
          <p:cNvSpPr txBox="1"/>
          <p:nvPr/>
        </p:nvSpPr>
        <p:spPr>
          <a:xfrm>
            <a:off x="5105155" y="3471590"/>
            <a:ext cx="4681525" cy="469979"/>
          </a:xfrm>
          <a:prstGeom prst="roundRect">
            <a:avLst>
              <a:gd name="adj" fmla="val 27760"/>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nSpc>
                <a:spcPct val="115000"/>
              </a:lnSpc>
              <a:spcAft>
                <a:spcPts val="1000"/>
              </a:spcAft>
              <a:buClr>
                <a:srgbClr val="000000"/>
              </a:buClr>
              <a:buSzPts val="1200"/>
            </a:pPr>
            <a:r>
              <a:rPr lang="fr-FR" sz="700" b="1" dirty="0">
                <a:solidFill>
                  <a:srgbClr val="000000"/>
                </a:solidFill>
                <a:effectLst/>
                <a:latin typeface="Montserrat Light" panose="00000400000000000000"/>
                <a:ea typeface="Montserrat" panose="00000500000000000000"/>
                <a:cs typeface="Montserrat" panose="00000500000000000000"/>
              </a:rPr>
              <a:t>9. </a:t>
            </a:r>
            <a:r>
              <a:rPr lang="fr-FR" sz="700" b="0" dirty="0">
                <a:solidFill>
                  <a:srgbClr val="000000"/>
                </a:solidFill>
                <a:effectLst/>
                <a:latin typeface="Montserrat Light" panose="00000400000000000000"/>
                <a:ea typeface="Montserrat" panose="00000500000000000000"/>
                <a:cs typeface="Montserrat" panose="00000500000000000000"/>
              </a:rPr>
              <a:t>Quitter la route prendre le petit sentier qui descend sur la droite. Juste après être passé sous la ligne de chemin de fer, prendre à gauche. Puis, à la route, tourner à gauche et repasser sous le pont de chemin de fer. A la sortie quitter la route, aller tout droit.</a:t>
            </a:r>
            <a:endParaRPr lang="fr-FR" sz="700" b="1" dirty="0">
              <a:effectLst/>
              <a:latin typeface="Montserrat Light" panose="00000400000000000000"/>
              <a:ea typeface="Montserrat" panose="00000500000000000000"/>
              <a:cs typeface="Montserrat" panose="00000500000000000000"/>
            </a:endParaRPr>
          </a:p>
        </p:txBody>
      </p:sp>
      <p:grpSp>
        <p:nvGrpSpPr>
          <p:cNvPr id="108" name="Groupe 107">
            <a:extLst>
              <a:ext uri="{FF2B5EF4-FFF2-40B4-BE49-F238E27FC236}">
                <a16:creationId xmlns:a16="http://schemas.microsoft.com/office/drawing/2014/main" id="{89236343-8F42-4A93-89FD-9FE29DC6DBFC}"/>
              </a:ext>
            </a:extLst>
          </p:cNvPr>
          <p:cNvGrpSpPr/>
          <p:nvPr/>
        </p:nvGrpSpPr>
        <p:grpSpPr>
          <a:xfrm>
            <a:off x="5104033" y="6192294"/>
            <a:ext cx="4681527" cy="256454"/>
            <a:chOff x="1389898" y="6198639"/>
            <a:chExt cx="4681527" cy="256454"/>
          </a:xfrm>
        </p:grpSpPr>
        <p:sp>
          <p:nvSpPr>
            <p:cNvPr id="109" name="Rectangle : coins arrondis 108">
              <a:extLst>
                <a:ext uri="{FF2B5EF4-FFF2-40B4-BE49-F238E27FC236}">
                  <a16:creationId xmlns:a16="http://schemas.microsoft.com/office/drawing/2014/main" id="{12399C65-62DC-4C50-9B71-C8FBF7ED55A8}"/>
                </a:ext>
              </a:extLst>
            </p:cNvPr>
            <p:cNvSpPr/>
            <p:nvPr/>
          </p:nvSpPr>
          <p:spPr>
            <a:xfrm>
              <a:off x="1389898" y="6198639"/>
              <a:ext cx="4681527" cy="256454"/>
            </a:xfrm>
            <a:prstGeom prst="roundRect">
              <a:avLst>
                <a:gd name="adj" fmla="val 2931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fr-FR" sz="700" b="1" dirty="0">
                  <a:solidFill>
                    <a:schemeClr val="tx1"/>
                  </a:solidFill>
                  <a:latin typeface="Montserrat Light" panose="00000400000000000000" pitchFamily="2" charset="0"/>
                  <a:cs typeface="Times New Roman" panose="02020603050405020304" pitchFamily="18" charset="0"/>
                </a:rPr>
                <a:t>       Lavoir</a:t>
              </a:r>
              <a:endParaRPr lang="fr-FR" sz="700" dirty="0">
                <a:solidFill>
                  <a:schemeClr val="tx1"/>
                </a:solidFill>
                <a:latin typeface="Montserrat Light" panose="00000400000000000000" pitchFamily="2" charset="0"/>
                <a:ea typeface="Roboto" panose="02000000000000000000" pitchFamily="2" charset="0"/>
                <a:cs typeface="Roboto" panose="02000000000000000000" pitchFamily="2" charset="0"/>
              </a:endParaRPr>
            </a:p>
          </p:txBody>
        </p:sp>
        <p:pic>
          <p:nvPicPr>
            <p:cNvPr id="110" name="Graphique 2">
              <a:extLst>
                <a:ext uri="{FF2B5EF4-FFF2-40B4-BE49-F238E27FC236}">
                  <a16:creationId xmlns:a16="http://schemas.microsoft.com/office/drawing/2014/main" id="{87719AEF-BEE8-413F-BB30-AC54195F2AEB}"/>
                </a:ext>
              </a:extLst>
            </p:cNvPr>
            <p:cNvPicPr/>
            <p:nvPr/>
          </p:nvPicPr>
          <p:blipFill>
            <a:blip r:embed="rId5">
              <a:extLst>
                <a:ext uri="{96DAC541-7B7A-43D3-8B79-37D633B846F1}">
                  <asvg:svgBlip xmlns:asvg="http://schemas.microsoft.com/office/drawing/2016/SVG/main" r:embed="rId6"/>
                </a:ext>
              </a:extLst>
            </a:blip>
            <a:stretch>
              <a:fillRect/>
            </a:stretch>
          </p:blipFill>
          <p:spPr>
            <a:xfrm>
              <a:off x="1499270" y="6238534"/>
              <a:ext cx="129549" cy="140796"/>
            </a:xfrm>
            <a:prstGeom prst="rect">
              <a:avLst/>
            </a:prstGeom>
          </p:spPr>
        </p:pic>
      </p:grpSp>
      <p:sp>
        <p:nvSpPr>
          <p:cNvPr id="50" name="ZoneTexte 49">
            <a:extLst>
              <a:ext uri="{FF2B5EF4-FFF2-40B4-BE49-F238E27FC236}">
                <a16:creationId xmlns:a16="http://schemas.microsoft.com/office/drawing/2014/main" id="{1C11E3CC-1DC5-4AD7-877A-111F4892F08A}"/>
              </a:ext>
            </a:extLst>
          </p:cNvPr>
          <p:cNvSpPr txBox="1"/>
          <p:nvPr/>
        </p:nvSpPr>
        <p:spPr>
          <a:xfrm>
            <a:off x="114695" y="5688776"/>
            <a:ext cx="4650480" cy="374427"/>
          </a:xfrm>
          <a:prstGeom prst="roundRect">
            <a:avLst>
              <a:gd name="adj" fmla="val 26834"/>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07000"/>
              </a:lnSpc>
              <a:spcAft>
                <a:spcPts val="800"/>
              </a:spcAft>
            </a:pPr>
            <a:r>
              <a:rPr lang="fr-FR" sz="700" dirty="0">
                <a:latin typeface="Montserrat Light" panose="00000400000000000000" pitchFamily="2" charset="0"/>
                <a:ea typeface="Calibri" panose="020F0502020204030204" pitchFamily="34" charset="0"/>
                <a:cs typeface="Times New Roman" panose="02020603050405020304" pitchFamily="18" charset="0"/>
              </a:rPr>
              <a:t>Après le hameau de Jean Petit, aller tout droit. Vous pourrez observer les ruines du château de Jean Petit, couvertes de lierre. </a:t>
            </a:r>
            <a:endParaRPr lang="fr-FR" sz="700" dirty="0">
              <a:effectLst/>
              <a:latin typeface="Montserrat Light" panose="00000400000000000000" pitchFamily="2" charset="0"/>
              <a:ea typeface="Calibri" panose="020F0502020204030204" pitchFamily="34" charset="0"/>
              <a:cs typeface="Times New Roman" panose="02020603050405020304" pitchFamily="18" charset="0"/>
            </a:endParaRPr>
          </a:p>
        </p:txBody>
      </p:sp>
      <p:grpSp>
        <p:nvGrpSpPr>
          <p:cNvPr id="52" name="Groupe 51">
            <a:extLst>
              <a:ext uri="{FF2B5EF4-FFF2-40B4-BE49-F238E27FC236}">
                <a16:creationId xmlns:a16="http://schemas.microsoft.com/office/drawing/2014/main" id="{ADB7C2D9-8669-4C71-BF88-421E4F293C1D}"/>
              </a:ext>
            </a:extLst>
          </p:cNvPr>
          <p:cNvGrpSpPr/>
          <p:nvPr/>
        </p:nvGrpSpPr>
        <p:grpSpPr>
          <a:xfrm>
            <a:off x="5106275" y="465165"/>
            <a:ext cx="4681527" cy="836606"/>
            <a:chOff x="994300" y="3778557"/>
            <a:chExt cx="4681527" cy="836606"/>
          </a:xfrm>
        </p:grpSpPr>
        <p:sp>
          <p:nvSpPr>
            <p:cNvPr id="53" name="Rectangle : coins arrondis 52">
              <a:extLst>
                <a:ext uri="{FF2B5EF4-FFF2-40B4-BE49-F238E27FC236}">
                  <a16:creationId xmlns:a16="http://schemas.microsoft.com/office/drawing/2014/main" id="{D8EBEA5D-3877-43EB-979A-2DB152A93DBC}"/>
                </a:ext>
              </a:extLst>
            </p:cNvPr>
            <p:cNvSpPr/>
            <p:nvPr/>
          </p:nvSpPr>
          <p:spPr>
            <a:xfrm>
              <a:off x="994300" y="3778557"/>
              <a:ext cx="4681527" cy="836606"/>
            </a:xfrm>
            <a:prstGeom prst="roundRect">
              <a:avLst>
                <a:gd name="adj" fmla="val 1591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fr-FR" sz="700">
                  <a:solidFill>
                    <a:schemeClr val="tx1"/>
                  </a:solidFill>
                  <a:effectLst/>
                  <a:latin typeface="Montserrat Light" panose="00000400000000000000"/>
                  <a:ea typeface="Calibri" panose="020F0502020204030204" pitchFamily="34" charset="0"/>
                  <a:cs typeface="Times New Roman" panose="02020603050405020304" pitchFamily="18" charset="0"/>
                </a:rPr>
                <a:t>         </a:t>
              </a:r>
              <a:r>
                <a:rPr lang="fr-FR" sz="700" b="0">
                  <a:solidFill>
                    <a:schemeClr val="tx1"/>
                  </a:solidFill>
                  <a:effectLst/>
                  <a:latin typeface="Montserrat Light" panose="00000400000000000000"/>
                  <a:ea typeface="Calibri" panose="020F0502020204030204" pitchFamily="34" charset="0"/>
                  <a:cs typeface="Times New Roman" panose="02020603050405020304" pitchFamily="18" charset="0"/>
                </a:rPr>
                <a:t>Belle </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vue sur </a:t>
              </a: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la vallée de la Dordogne et le château de Rouffillac</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S’il date du Moyen-âge, c’est au 19ème siècle qu’il fut restauré dans l’esprit de la Renaissance par un ophtalmologiste parisien, Arthur de </a:t>
              </a:r>
              <a:r>
                <a:rPr lang="fr-FR" sz="700" b="0" dirty="0" err="1">
                  <a:solidFill>
                    <a:schemeClr val="tx1"/>
                  </a:solidFill>
                  <a:effectLst/>
                  <a:latin typeface="Montserrat Light" panose="00000400000000000000"/>
                  <a:ea typeface="Calibri" panose="020F0502020204030204" pitchFamily="34" charset="0"/>
                  <a:cs typeface="Times New Roman" panose="02020603050405020304" pitchFamily="18" charset="0"/>
                </a:rPr>
                <a:t>Montméja</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qui souhaitait lui donner un aspect « château de conte de fées ». Mais après avoir encore subi les affres du temps c’est M. Pierre-Paul Grassé, académicien des sciences, né à Périgueux en 1895 et décédé en 1985 qui lui redonna ses lettres de noblesse dont on peut admirer les lignes aujourd’hui.</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54" name="Graphique 4">
              <a:extLst>
                <a:ext uri="{FF2B5EF4-FFF2-40B4-BE49-F238E27FC236}">
                  <a16:creationId xmlns:a16="http://schemas.microsoft.com/office/drawing/2014/main" id="{B73DEEB8-0B89-4EA2-846A-AA854FF558F2}"/>
                </a:ext>
              </a:extLst>
            </p:cNvPr>
            <p:cNvPicPr/>
            <p:nvPr/>
          </p:nvPicPr>
          <p:blipFill>
            <a:blip r:embed="rId7">
              <a:extLst>
                <a:ext uri="{96DAC541-7B7A-43D3-8B79-37D633B846F1}">
                  <asvg:svgBlip xmlns:asvg="http://schemas.microsoft.com/office/drawing/2016/SVG/main" r:embed="rId8"/>
                </a:ext>
              </a:extLst>
            </a:blip>
            <a:stretch>
              <a:fillRect/>
            </a:stretch>
          </p:blipFill>
          <p:spPr>
            <a:xfrm>
              <a:off x="1154319" y="3843594"/>
              <a:ext cx="146318" cy="153313"/>
            </a:xfrm>
            <a:prstGeom prst="rect">
              <a:avLst/>
            </a:prstGeom>
          </p:spPr>
        </p:pic>
      </p:grpSp>
      <p:grpSp>
        <p:nvGrpSpPr>
          <p:cNvPr id="55" name="Groupe 54">
            <a:extLst>
              <a:ext uri="{FF2B5EF4-FFF2-40B4-BE49-F238E27FC236}">
                <a16:creationId xmlns:a16="http://schemas.microsoft.com/office/drawing/2014/main" id="{9DBCA408-653D-40F2-AF70-732DBB01E94E}"/>
              </a:ext>
            </a:extLst>
          </p:cNvPr>
          <p:cNvGrpSpPr/>
          <p:nvPr/>
        </p:nvGrpSpPr>
        <p:grpSpPr>
          <a:xfrm>
            <a:off x="5105156" y="2994656"/>
            <a:ext cx="4681526" cy="441291"/>
            <a:chOff x="994301" y="3778557"/>
            <a:chExt cx="4681526" cy="441291"/>
          </a:xfrm>
        </p:grpSpPr>
        <p:sp>
          <p:nvSpPr>
            <p:cNvPr id="56" name="Rectangle : coins arrondis 55">
              <a:extLst>
                <a:ext uri="{FF2B5EF4-FFF2-40B4-BE49-F238E27FC236}">
                  <a16:creationId xmlns:a16="http://schemas.microsoft.com/office/drawing/2014/main" id="{50703A31-9EE7-4E1C-998B-62E8AC11A5F8}"/>
                </a:ext>
              </a:extLst>
            </p:cNvPr>
            <p:cNvSpPr/>
            <p:nvPr/>
          </p:nvSpPr>
          <p:spPr>
            <a:xfrm>
              <a:off x="994301" y="3778557"/>
              <a:ext cx="4681526" cy="441291"/>
            </a:xfrm>
            <a:prstGeom prst="roundRect">
              <a:avLst>
                <a:gd name="adj" fmla="val 21495"/>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fr-FR" sz="700" dirty="0">
                  <a:solidFill>
                    <a:schemeClr val="tx1"/>
                  </a:solidFill>
                  <a:effectLst/>
                  <a:latin typeface="Montserrat Light" panose="00000400000000000000"/>
                  <a:ea typeface="Calibri" panose="020F0502020204030204" pitchFamily="34" charset="0"/>
                  <a:cs typeface="Times New Roman" panose="02020603050405020304" pitchFamily="18" charset="0"/>
                </a:rPr>
                <a:t>       </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En remontant vous avez une vue </a:t>
              </a: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sur le département du Lot et la vallée du Tournefeuille</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 affluent de la Dordogne. Sur la colline vers la droite vous découvrirez une cabane en pierre sèche avec un toit en pyramide. Attention voie de chemin de fer en contrebas !</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57" name="Graphique 4">
              <a:extLst>
                <a:ext uri="{FF2B5EF4-FFF2-40B4-BE49-F238E27FC236}">
                  <a16:creationId xmlns:a16="http://schemas.microsoft.com/office/drawing/2014/main" id="{03FBBD66-908B-459E-A4AD-F3D6D0B1F3DB}"/>
                </a:ext>
              </a:extLst>
            </p:cNvPr>
            <p:cNvPicPr/>
            <p:nvPr/>
          </p:nvPicPr>
          <p:blipFill>
            <a:blip r:embed="rId7">
              <a:extLst>
                <a:ext uri="{96DAC541-7B7A-43D3-8B79-37D633B846F1}">
                  <asvg:svgBlip xmlns:asvg="http://schemas.microsoft.com/office/drawing/2016/SVG/main" r:embed="rId8"/>
                </a:ext>
              </a:extLst>
            </a:blip>
            <a:stretch>
              <a:fillRect/>
            </a:stretch>
          </p:blipFill>
          <p:spPr>
            <a:xfrm>
              <a:off x="1094190" y="3800282"/>
              <a:ext cx="146318" cy="153313"/>
            </a:xfrm>
            <a:prstGeom prst="rect">
              <a:avLst/>
            </a:prstGeom>
          </p:spPr>
        </p:pic>
      </p:grpSp>
      <p:grpSp>
        <p:nvGrpSpPr>
          <p:cNvPr id="58" name="Groupe 57">
            <a:extLst>
              <a:ext uri="{FF2B5EF4-FFF2-40B4-BE49-F238E27FC236}">
                <a16:creationId xmlns:a16="http://schemas.microsoft.com/office/drawing/2014/main" id="{EFA4A236-0E8F-4F54-AD89-7CD5FA77B079}"/>
              </a:ext>
            </a:extLst>
          </p:cNvPr>
          <p:cNvGrpSpPr/>
          <p:nvPr/>
        </p:nvGrpSpPr>
        <p:grpSpPr>
          <a:xfrm>
            <a:off x="5105153" y="5331756"/>
            <a:ext cx="4680407" cy="236523"/>
            <a:chOff x="995419" y="3762515"/>
            <a:chExt cx="4680407" cy="236523"/>
          </a:xfrm>
        </p:grpSpPr>
        <p:sp>
          <p:nvSpPr>
            <p:cNvPr id="59" name="Rectangle : coins arrondis 58">
              <a:extLst>
                <a:ext uri="{FF2B5EF4-FFF2-40B4-BE49-F238E27FC236}">
                  <a16:creationId xmlns:a16="http://schemas.microsoft.com/office/drawing/2014/main" id="{F4B94D48-BABF-40A2-9FEC-6B80E09A5A6B}"/>
                </a:ext>
              </a:extLst>
            </p:cNvPr>
            <p:cNvSpPr/>
            <p:nvPr/>
          </p:nvSpPr>
          <p:spPr>
            <a:xfrm>
              <a:off x="995419" y="3762515"/>
              <a:ext cx="4680407" cy="236523"/>
            </a:xfrm>
            <a:prstGeom prst="roundRect">
              <a:avLst>
                <a:gd name="adj" fmla="val 2931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fr-FR" sz="700" dirty="0">
                  <a:solidFill>
                    <a:schemeClr val="tx1"/>
                  </a:solidFill>
                  <a:effectLst/>
                  <a:latin typeface="Montserrat Light" panose="00000400000000000000"/>
                  <a:ea typeface="Calibri" panose="020F0502020204030204" pitchFamily="34" charset="0"/>
                  <a:cs typeface="Times New Roman" panose="02020603050405020304" pitchFamily="18" charset="0"/>
                </a:rPr>
                <a:t>        </a:t>
              </a:r>
              <a:r>
                <a:rPr lang="fr-FR" sz="700" b="0" dirty="0">
                  <a:solidFill>
                    <a:schemeClr val="tx1"/>
                  </a:solidFill>
                  <a:effectLst/>
                  <a:latin typeface="Montserrat Light" panose="00000400000000000000"/>
                  <a:ea typeface="Calibri" panose="020F0502020204030204" pitchFamily="34" charset="0"/>
                  <a:cs typeface="Times New Roman" panose="02020603050405020304" pitchFamily="18" charset="0"/>
                </a:rPr>
                <a:t>Belle vue sur </a:t>
              </a:r>
              <a:r>
                <a:rPr lang="fr-FR" sz="700" b="1" dirty="0">
                  <a:solidFill>
                    <a:schemeClr val="tx1"/>
                  </a:solidFill>
                  <a:effectLst/>
                  <a:latin typeface="Montserrat Light" panose="00000400000000000000"/>
                  <a:ea typeface="Calibri" panose="020F0502020204030204" pitchFamily="34" charset="0"/>
                  <a:cs typeface="Times New Roman" panose="02020603050405020304" pitchFamily="18" charset="0"/>
                </a:rPr>
                <a:t>le village et la vallée</a:t>
              </a:r>
              <a:endParaRPr lang="fr-FR" sz="700" b="1" dirty="0">
                <a:solidFill>
                  <a:schemeClr val="tx1"/>
                </a:solidFill>
                <a:effectLst/>
                <a:latin typeface="Montserrat Light" panose="00000400000000000000"/>
                <a:ea typeface="Montserrat" panose="00000500000000000000"/>
                <a:cs typeface="Montserrat" panose="00000500000000000000"/>
              </a:endParaRPr>
            </a:p>
          </p:txBody>
        </p:sp>
        <p:pic>
          <p:nvPicPr>
            <p:cNvPr id="60" name="Graphique 4">
              <a:extLst>
                <a:ext uri="{FF2B5EF4-FFF2-40B4-BE49-F238E27FC236}">
                  <a16:creationId xmlns:a16="http://schemas.microsoft.com/office/drawing/2014/main" id="{32DFE572-D23C-4C9A-8F07-6A900A40113F}"/>
                </a:ext>
              </a:extLst>
            </p:cNvPr>
            <p:cNvPicPr/>
            <p:nvPr/>
          </p:nvPicPr>
          <p:blipFill>
            <a:blip r:embed="rId7">
              <a:extLst>
                <a:ext uri="{96DAC541-7B7A-43D3-8B79-37D633B846F1}">
                  <asvg:svgBlip xmlns:asvg="http://schemas.microsoft.com/office/drawing/2016/SVG/main" r:embed="rId8"/>
                </a:ext>
              </a:extLst>
            </a:blip>
            <a:stretch>
              <a:fillRect/>
            </a:stretch>
          </p:blipFill>
          <p:spPr>
            <a:xfrm>
              <a:off x="1094190" y="3800282"/>
              <a:ext cx="146318" cy="153313"/>
            </a:xfrm>
            <a:prstGeom prst="rect">
              <a:avLst/>
            </a:prstGeom>
          </p:spPr>
        </p:pic>
      </p:grpSp>
    </p:spTree>
    <p:extLst>
      <p:ext uri="{BB962C8B-B14F-4D97-AF65-F5344CB8AC3E}">
        <p14:creationId xmlns:p14="http://schemas.microsoft.com/office/powerpoint/2010/main" val="26709008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1171</Words>
  <Application>Microsoft Office PowerPoint</Application>
  <PresentationFormat>Format A4 (210 x 297 mm)</PresentationFormat>
  <Paragraphs>54</Paragraphs>
  <Slides>2</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vt:i4>
      </vt:variant>
    </vt:vector>
  </HeadingPairs>
  <TitlesOfParts>
    <vt:vector size="12" baseType="lpstr">
      <vt:lpstr>Malgun Gothic</vt:lpstr>
      <vt:lpstr>Arial</vt:lpstr>
      <vt:lpstr>Calibri</vt:lpstr>
      <vt:lpstr>Calibri Light</vt:lpstr>
      <vt:lpstr>Montserrat</vt:lpstr>
      <vt:lpstr>Montserrat Bold</vt:lpstr>
      <vt:lpstr>Montserrat Light</vt:lpstr>
      <vt:lpstr>Roboto</vt:lpstr>
      <vt:lpstr>Times New Roman</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Julien</dc:creator>
  <cp:lastModifiedBy>Charles BRINDAMOUR</cp:lastModifiedBy>
  <cp:revision>159</cp:revision>
  <dcterms:created xsi:type="dcterms:W3CDTF">2021-05-12T07:43:37Z</dcterms:created>
  <dcterms:modified xsi:type="dcterms:W3CDTF">2024-07-18T13:42:28Z</dcterms:modified>
</cp:coreProperties>
</file>